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16" r:id="rId2"/>
    <p:sldId id="317" r:id="rId3"/>
    <p:sldId id="336" r:id="rId4"/>
    <p:sldId id="332" r:id="rId5"/>
    <p:sldId id="318" r:id="rId6"/>
    <p:sldId id="334" r:id="rId7"/>
    <p:sldId id="333" r:id="rId8"/>
    <p:sldId id="321" r:id="rId9"/>
    <p:sldId id="320" r:id="rId10"/>
    <p:sldId id="374" r:id="rId11"/>
    <p:sldId id="337" r:id="rId12"/>
    <p:sldId id="323" r:id="rId13"/>
    <p:sldId id="324" r:id="rId14"/>
    <p:sldId id="375" r:id="rId15"/>
    <p:sldId id="325" r:id="rId16"/>
    <p:sldId id="329" r:id="rId17"/>
    <p:sldId id="326" r:id="rId18"/>
    <p:sldId id="327" r:id="rId19"/>
    <p:sldId id="379" r:id="rId20"/>
    <p:sldId id="380" r:id="rId21"/>
    <p:sldId id="378" r:id="rId22"/>
    <p:sldId id="372" r:id="rId2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C3A2375-FEE9-4DE9-B1F1-E6F4FCAC0FCD}">
          <p14:sldIdLst>
            <p14:sldId id="316"/>
            <p14:sldId id="317"/>
            <p14:sldId id="336"/>
            <p14:sldId id="332"/>
            <p14:sldId id="318"/>
            <p14:sldId id="334"/>
            <p14:sldId id="333"/>
            <p14:sldId id="321"/>
            <p14:sldId id="320"/>
          </p14:sldIdLst>
        </p14:section>
        <p14:section name="Session 1 - What is Peer Support?" id="{CEECED26-1C93-420E-810B-38ECDB84482D}">
          <p14:sldIdLst>
            <p14:sldId id="374"/>
            <p14:sldId id="337"/>
            <p14:sldId id="323"/>
            <p14:sldId id="324"/>
            <p14:sldId id="375"/>
            <p14:sldId id="325"/>
            <p14:sldId id="329"/>
            <p14:sldId id="326"/>
            <p14:sldId id="327"/>
          </p14:sldIdLst>
        </p14:section>
        <p14:section name="Check-out" id="{1A1FE85E-D5AF-45CB-968F-D675C1DBA2BE}">
          <p14:sldIdLst>
            <p14:sldId id="379"/>
            <p14:sldId id="380"/>
            <p14:sldId id="378"/>
            <p14:sldId id="3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6E00"/>
    <a:srgbClr val="FFAA5D"/>
    <a:srgbClr val="BD23AF"/>
    <a:srgbClr val="6D47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85996" autoAdjust="0"/>
  </p:normalViewPr>
  <p:slideViewPr>
    <p:cSldViewPr snapToGrid="0" snapToObjects="1">
      <p:cViewPr varScale="1">
        <p:scale>
          <a:sx n="64" d="100"/>
          <a:sy n="64" d="100"/>
        </p:scale>
        <p:origin x="132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9" d="100"/>
          <a:sy n="79" d="100"/>
        </p:scale>
        <p:origin x="3966" y="-2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350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sz="quarter" idx="1"/>
          </p:nvPr>
        </p:nvSpPr>
        <p:spPr>
          <a:xfrm>
            <a:off x="4021294" y="1"/>
            <a:ext cx="3076363" cy="513508"/>
          </a:xfrm>
          <a:prstGeom prst="rect">
            <a:avLst/>
          </a:prstGeom>
        </p:spPr>
        <p:txBody>
          <a:bodyPr vert="horz" lIns="99048" tIns="49524" rIns="99048" bIns="49524" rtlCol="0"/>
          <a:lstStyle>
            <a:lvl1pPr algn="r">
              <a:defRPr sz="1300"/>
            </a:lvl1pPr>
          </a:lstStyle>
          <a:p>
            <a:fld id="{7FA9F0DE-99D2-4C8F-B168-00D2E916E973}" type="datetimeFigureOut">
              <a:rPr lang="en-AU" smtClean="0"/>
              <a:t>21/06/2019</a:t>
            </a:fld>
            <a:endParaRPr lang="en-AU"/>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90B18E3-A4FF-4266-A5C9-C33EE217AE5F}" type="slidenum">
              <a:rPr lang="en-AU" smtClean="0"/>
              <a:t>‹#›</a:t>
            </a:fld>
            <a:endParaRPr lang="en-AU"/>
          </a:p>
        </p:txBody>
      </p:sp>
    </p:spTree>
    <p:extLst>
      <p:ext uri="{BB962C8B-B14F-4D97-AF65-F5344CB8AC3E}">
        <p14:creationId xmlns:p14="http://schemas.microsoft.com/office/powerpoint/2010/main" val="1270821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D068AC-2368-6049-A20E-FC515C9F6A18}" type="datetimeFigureOut">
              <a:rPr lang="en-US" smtClean="0"/>
              <a:t>6/21/2019</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D6C12BF-33B0-0E42-8F11-3AB51A864FCB}" type="slidenum">
              <a:rPr lang="en-US" smtClean="0"/>
              <a:t>‹#›</a:t>
            </a:fld>
            <a:endParaRPr lang="en-US"/>
          </a:p>
        </p:txBody>
      </p:sp>
    </p:spTree>
    <p:extLst>
      <p:ext uri="{BB962C8B-B14F-4D97-AF65-F5344CB8AC3E}">
        <p14:creationId xmlns:p14="http://schemas.microsoft.com/office/powerpoint/2010/main" val="7474544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00"/>
              </a:spcBef>
              <a:spcAft>
                <a:spcPts val="1300"/>
              </a:spcAft>
            </a:pPr>
            <a:r>
              <a:rPr lang="en-AU" sz="13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rPr>
              <a:t>Slide 1 – Introduction to Peer Support</a:t>
            </a:r>
          </a:p>
          <a:p>
            <a:pPr>
              <a:lnSpc>
                <a:spcPct val="150000"/>
              </a:lnSpc>
              <a:spcBef>
                <a:spcPts val="650"/>
              </a:spcBef>
              <a:spcAft>
                <a:spcPts val="650"/>
              </a:spcAft>
            </a:pPr>
            <a:endPar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Slide description: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Introduction to Peer Support </a:t>
            </a:r>
            <a:r>
              <a:rPr lang="en-US" sz="1300" dirty="0" smtClean="0">
                <a:latin typeface="Verdana" panose="020B0604030504040204" pitchFamily="34" charset="0"/>
                <a:ea typeface="Calibri" panose="020F0502020204030204" pitchFamily="34" charset="0"/>
                <a:cs typeface="Times New Roman" panose="02020603050405020304" pitchFamily="18" charset="0"/>
              </a:rPr>
              <a:t>– What is Peer Support?</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Time:</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Until you start</a:t>
            </a:r>
            <a:r>
              <a:rPr lang="en-US" sz="1300" dirty="0" smtClean="0">
                <a:latin typeface="Verdana" panose="020B0604030504040204" pitchFamily="34" charset="0"/>
                <a:ea typeface="Calibri" panose="020F0502020204030204" pitchFamily="34" charset="0"/>
                <a:cs typeface="Times New Roman" panose="02020603050405020304" pitchFamily="18" charset="0"/>
              </a:rPr>
              <a:t>.</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Why:</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This is simply a placeholder, something to have up as people arrive.</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a:t>
            </a:fld>
            <a:endParaRPr lang="en-US"/>
          </a:p>
        </p:txBody>
      </p:sp>
    </p:spTree>
    <p:extLst>
      <p:ext uri="{BB962C8B-B14F-4D97-AF65-F5344CB8AC3E}">
        <p14:creationId xmlns:p14="http://schemas.microsoft.com/office/powerpoint/2010/main" val="337671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Slide 10 – What is Peer Support?</a:t>
            </a:r>
          </a:p>
          <a:p>
            <a:endParaRPr lang="en-AU" sz="1300" b="1" dirty="0"/>
          </a:p>
          <a:p>
            <a:r>
              <a:rPr lang="en-US" sz="1300" b="1" dirty="0"/>
              <a:t>Slide description:</a:t>
            </a:r>
            <a:endParaRPr lang="en-AU" sz="1300" dirty="0"/>
          </a:p>
          <a:p>
            <a:r>
              <a:rPr lang="en-US" sz="1300" dirty="0"/>
              <a:t>What does the word peer mean? Who is a peer? What is peer support? Where and when can peer support happen? In what areas of life can Peers support each other?</a:t>
            </a:r>
          </a:p>
          <a:p>
            <a:endParaRPr lang="en-AU" sz="1300" dirty="0"/>
          </a:p>
          <a:p>
            <a:r>
              <a:rPr lang="en-US" sz="1300" b="1" dirty="0"/>
              <a:t>Time:</a:t>
            </a:r>
            <a:r>
              <a:rPr lang="en-US" sz="1300" dirty="0"/>
              <a:t>  </a:t>
            </a:r>
            <a:endParaRPr lang="en-AU" sz="1300" dirty="0"/>
          </a:p>
          <a:p>
            <a:r>
              <a:rPr lang="en-US" sz="1300" dirty="0"/>
              <a:t>2-3 minutes</a:t>
            </a:r>
          </a:p>
          <a:p>
            <a:endParaRPr lang="en-AU" sz="1300" dirty="0"/>
          </a:p>
          <a:p>
            <a:r>
              <a:rPr lang="en-US" sz="1300" b="1" dirty="0"/>
              <a:t>Why:</a:t>
            </a:r>
            <a:r>
              <a:rPr lang="en-US" sz="1300" dirty="0"/>
              <a:t>  </a:t>
            </a:r>
            <a:endParaRPr lang="en-AU" sz="1300" dirty="0"/>
          </a:p>
          <a:p>
            <a:r>
              <a:rPr lang="en-US" sz="1300" dirty="0"/>
              <a:t>Provide an overview of the first session.</a:t>
            </a:r>
          </a:p>
          <a:p>
            <a:endParaRPr lang="en-AU" sz="1300" dirty="0"/>
          </a:p>
          <a:p>
            <a:r>
              <a:rPr lang="en-US" sz="1300" b="1" dirty="0"/>
              <a:t>Main Points:</a:t>
            </a:r>
            <a:r>
              <a:rPr lang="en-US" sz="1300" dirty="0"/>
              <a:t> </a:t>
            </a:r>
            <a:endParaRPr lang="en-AU" sz="1300" dirty="0"/>
          </a:p>
          <a:p>
            <a:pPr marL="185715" indent="-185715">
              <a:buFont typeface="Arial" panose="020B0604020202020204" pitchFamily="34" charset="0"/>
              <a:buChar char="•"/>
            </a:pPr>
            <a:r>
              <a:rPr lang="en-US" sz="1300" dirty="0"/>
              <a:t>These are the questions that we will cover in the first session. </a:t>
            </a:r>
            <a:endParaRPr lang="en-AU" sz="1300" dirty="0"/>
          </a:p>
          <a:p>
            <a:pPr marL="185715" indent="-185715">
              <a:buFont typeface="Arial" panose="020B0604020202020204" pitchFamily="34" charset="0"/>
              <a:buChar char="•"/>
            </a:pPr>
            <a:r>
              <a:rPr lang="en-US" sz="1300" dirty="0"/>
              <a:t>Read through the questions on the slide. </a:t>
            </a:r>
          </a:p>
          <a:p>
            <a:pPr lvl="0"/>
            <a:endParaRPr lang="en-AU" sz="1300" dirty="0"/>
          </a:p>
          <a:p>
            <a:r>
              <a:rPr lang="en-US" sz="1300" b="1" dirty="0"/>
              <a:t>Things to watch out for:</a:t>
            </a:r>
            <a:r>
              <a:rPr lang="en-US" sz="1300" dirty="0"/>
              <a:t> </a:t>
            </a:r>
          </a:p>
          <a:p>
            <a:r>
              <a:rPr lang="en-US" sz="1300" dirty="0"/>
              <a:t>If people tell you that </a:t>
            </a:r>
            <a:r>
              <a:rPr lang="en-AU" sz="1300" dirty="0"/>
              <a:t>they </a:t>
            </a:r>
            <a:r>
              <a:rPr lang="en-US" sz="1300" dirty="0"/>
              <a:t>have come because they are looking for some peer support right now, it might be useful to say something like: </a:t>
            </a:r>
            <a:endParaRPr lang="en-AU" sz="1300" dirty="0"/>
          </a:p>
          <a:p>
            <a:endParaRPr lang="en-US" sz="1300" dirty="0"/>
          </a:p>
          <a:p>
            <a:r>
              <a:rPr lang="en-US" sz="1300" dirty="0"/>
              <a:t>“This program is about learning about what peer support is and how to give it. If anyone wants more time to practice peer support, we can spend 10 minutes during lunch or at the end of today talking about setting up a peer support group.”</a:t>
            </a:r>
            <a:endParaRPr lang="en-AU" sz="1300" dirty="0"/>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10</a:t>
            </a:fld>
            <a:endParaRPr lang="en-US"/>
          </a:p>
        </p:txBody>
      </p:sp>
    </p:spTree>
    <p:extLst>
      <p:ext uri="{BB962C8B-B14F-4D97-AF65-F5344CB8AC3E}">
        <p14:creationId xmlns:p14="http://schemas.microsoft.com/office/powerpoint/2010/main" val="359895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239">
              <a:defRPr/>
            </a:pPr>
            <a:r>
              <a:rPr lang="en-AU" sz="1300" b="1" dirty="0"/>
              <a:t>Slide 11 – A Peer is</a:t>
            </a:r>
          </a:p>
          <a:p>
            <a:endParaRPr lang="en-US" baseline="0" dirty="0" smtClean="0"/>
          </a:p>
          <a:p>
            <a:r>
              <a:rPr lang="en-US" sz="1300" b="1" dirty="0"/>
              <a:t>Slide description:</a:t>
            </a:r>
            <a:endParaRPr lang="en-AU" sz="1300" dirty="0"/>
          </a:p>
          <a:p>
            <a:r>
              <a:rPr lang="en-US" sz="1300" dirty="0"/>
              <a:t>A Peer is... a person who belongs to the same group maybe because of age, where they live, where they are from, the kind of work they do</a:t>
            </a:r>
            <a:endParaRPr lang="en-AU" sz="1300" dirty="0"/>
          </a:p>
          <a:p>
            <a:endParaRPr lang="en-US" sz="1300" b="1" dirty="0"/>
          </a:p>
          <a:p>
            <a:r>
              <a:rPr lang="en-US" sz="1300" b="1" dirty="0"/>
              <a:t>Time:</a:t>
            </a:r>
            <a:r>
              <a:rPr lang="en-US" sz="1300" dirty="0"/>
              <a:t>   </a:t>
            </a:r>
            <a:endParaRPr lang="en-AU" sz="1300" dirty="0"/>
          </a:p>
          <a:p>
            <a:r>
              <a:rPr lang="en-US" sz="1300" dirty="0"/>
              <a:t>5 minutes</a:t>
            </a:r>
            <a:endParaRPr lang="en-AU" sz="1300" dirty="0"/>
          </a:p>
          <a:p>
            <a:endParaRPr lang="en-US" sz="1300" b="1" dirty="0"/>
          </a:p>
          <a:p>
            <a:r>
              <a:rPr lang="en-US" sz="1300" b="1" dirty="0"/>
              <a:t>Why:</a:t>
            </a:r>
            <a:r>
              <a:rPr lang="en-US" sz="1300" dirty="0"/>
              <a:t>  </a:t>
            </a:r>
            <a:endParaRPr lang="en-AU" sz="1300" dirty="0"/>
          </a:p>
          <a:p>
            <a:r>
              <a:rPr lang="en-US" sz="1300" dirty="0"/>
              <a:t>Find out from the group about what they think a peer is</a:t>
            </a:r>
            <a:endParaRPr lang="en-AU" sz="1300" dirty="0"/>
          </a:p>
          <a:p>
            <a:endParaRPr lang="en-US" sz="1300" b="1" dirty="0"/>
          </a:p>
          <a:p>
            <a:r>
              <a:rPr lang="en-US" sz="1300" b="1" dirty="0"/>
              <a:t>Main Points:</a:t>
            </a:r>
            <a:r>
              <a:rPr lang="en-US" sz="1300" dirty="0"/>
              <a:t>  </a:t>
            </a:r>
            <a:endParaRPr lang="en-AU" sz="1300" dirty="0"/>
          </a:p>
          <a:p>
            <a:pPr lvl="0"/>
            <a:r>
              <a:rPr lang="en-US" sz="1300" dirty="0"/>
              <a:t>The slide gives a definition of who a peer is</a:t>
            </a:r>
            <a:endParaRPr lang="en-AU" sz="1300" dirty="0"/>
          </a:p>
          <a:p>
            <a:pPr lvl="0"/>
            <a:r>
              <a:rPr lang="en-US" sz="1300" dirty="0"/>
              <a:t>Ask the group for their ideas about who a peer is </a:t>
            </a:r>
            <a:endParaRPr lang="en-AU" sz="1300" dirty="0"/>
          </a:p>
          <a:p>
            <a:pPr lvl="0"/>
            <a:r>
              <a:rPr lang="en-US" sz="1300" dirty="0"/>
              <a:t>Ask about the difference between a peer and a friend, or a peer and a family member</a:t>
            </a:r>
            <a:endParaRPr lang="en-AU" sz="1300" dirty="0"/>
          </a:p>
          <a:p>
            <a:endParaRPr lang="en-US" sz="1300" b="1" dirty="0"/>
          </a:p>
          <a:p>
            <a:r>
              <a:rPr lang="en-US" sz="1300" b="1" dirty="0"/>
              <a:t>Extra Questions:</a:t>
            </a:r>
            <a:r>
              <a:rPr lang="en-US" sz="1300" dirty="0"/>
              <a:t>  </a:t>
            </a:r>
            <a:endParaRPr lang="en-AU" sz="1300" dirty="0"/>
          </a:p>
          <a:p>
            <a:r>
              <a:rPr lang="en-US" sz="1300" dirty="0"/>
              <a:t>Are a boss and the person who works for the boss peers? </a:t>
            </a:r>
            <a:endParaRPr lang="en-AU" sz="1300" dirty="0"/>
          </a:p>
          <a:p>
            <a:r>
              <a:rPr lang="en-US" sz="1300" dirty="0"/>
              <a:t>Are parents and their children peers? </a:t>
            </a:r>
            <a:endParaRPr lang="en-AU" sz="1300" dirty="0"/>
          </a:p>
          <a:p>
            <a:endParaRPr lang="en-US" sz="1300" b="1" dirty="0"/>
          </a:p>
          <a:p>
            <a:r>
              <a:rPr lang="en-US" sz="1300" b="1" dirty="0"/>
              <a:t>Tips:</a:t>
            </a:r>
            <a:r>
              <a:rPr lang="en-US" sz="1300" dirty="0"/>
              <a:t>  </a:t>
            </a:r>
            <a:endParaRPr lang="en-AU" sz="1300" dirty="0"/>
          </a:p>
          <a:p>
            <a:r>
              <a:rPr lang="en-US" sz="1300" dirty="0"/>
              <a:t>Keep your questions open ended. </a:t>
            </a:r>
            <a:endParaRPr lang="en-AU" sz="1300" dirty="0"/>
          </a:p>
          <a:p>
            <a:r>
              <a:rPr lang="en-US" sz="1300" dirty="0"/>
              <a:t>This is an opportunity for the group to share what they think a peer is. </a:t>
            </a:r>
            <a:endParaRPr lang="en-AU" sz="1300" dirty="0"/>
          </a:p>
          <a:p>
            <a:endParaRPr lang="en-US" baseline="0" dirty="0" smtClean="0"/>
          </a:p>
        </p:txBody>
      </p:sp>
      <p:sp>
        <p:nvSpPr>
          <p:cNvPr id="4" name="Slide Number Placeholder 3"/>
          <p:cNvSpPr>
            <a:spLocks noGrp="1"/>
          </p:cNvSpPr>
          <p:nvPr>
            <p:ph type="sldNum" sz="quarter" idx="10"/>
          </p:nvPr>
        </p:nvSpPr>
        <p:spPr/>
        <p:txBody>
          <a:bodyPr/>
          <a:lstStyle/>
          <a:p>
            <a:fld id="{7D6C12BF-33B0-0E42-8F11-3AB51A864FCB}" type="slidenum">
              <a:rPr lang="en-US" smtClean="0"/>
              <a:t>11</a:t>
            </a:fld>
            <a:endParaRPr lang="en-US"/>
          </a:p>
        </p:txBody>
      </p:sp>
    </p:spTree>
    <p:extLst>
      <p:ext uri="{BB962C8B-B14F-4D97-AF65-F5344CB8AC3E}">
        <p14:creationId xmlns:p14="http://schemas.microsoft.com/office/powerpoint/2010/main" val="273688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Slide 12 – Who is a Peer?</a:t>
            </a:r>
          </a:p>
          <a:p>
            <a:endParaRPr lang="en-AU" sz="1300" dirty="0"/>
          </a:p>
          <a:p>
            <a:r>
              <a:rPr lang="en-US" sz="1300" b="1" dirty="0"/>
              <a:t>Slide description:</a:t>
            </a:r>
            <a:endParaRPr lang="en-AU" sz="1300" dirty="0"/>
          </a:p>
          <a:p>
            <a:r>
              <a:rPr lang="en-US" sz="1300" dirty="0"/>
              <a:t>Who is a Peer? A person who is equal to another person; a person who has similar experiences as another person... Who are the Peers in the room today?</a:t>
            </a:r>
            <a:endParaRPr lang="en-AU" sz="1300" dirty="0"/>
          </a:p>
          <a:p>
            <a:endParaRPr lang="en-US" sz="1300" b="1" dirty="0"/>
          </a:p>
          <a:p>
            <a:r>
              <a:rPr lang="en-US" sz="1300" b="1" dirty="0"/>
              <a:t>Time:</a:t>
            </a:r>
            <a:r>
              <a:rPr lang="en-US" sz="1300" dirty="0"/>
              <a:t>  </a:t>
            </a:r>
            <a:endParaRPr lang="en-AU" sz="1300" dirty="0"/>
          </a:p>
          <a:p>
            <a:r>
              <a:rPr lang="en-US" sz="1300" dirty="0"/>
              <a:t>3-5 minutes</a:t>
            </a:r>
            <a:endParaRPr lang="en-AU" sz="1300" dirty="0"/>
          </a:p>
          <a:p>
            <a:endParaRPr lang="en-US" sz="1300" b="1" dirty="0"/>
          </a:p>
          <a:p>
            <a:r>
              <a:rPr lang="en-US" sz="1300" b="1" dirty="0"/>
              <a:t>Why:</a:t>
            </a:r>
            <a:r>
              <a:rPr lang="en-US" sz="1300" dirty="0"/>
              <a:t>  </a:t>
            </a:r>
            <a:endParaRPr lang="en-AU" sz="1300" dirty="0"/>
          </a:p>
          <a:p>
            <a:r>
              <a:rPr lang="en-US" sz="1300" dirty="0"/>
              <a:t>Create a shared understanding of the word peer.</a:t>
            </a:r>
            <a:endParaRPr lang="en-AU" sz="1300" dirty="0"/>
          </a:p>
          <a:p>
            <a:endParaRPr lang="en-US" sz="1300" b="1" dirty="0"/>
          </a:p>
          <a:p>
            <a:r>
              <a:rPr lang="en-US" sz="1300" b="1" dirty="0"/>
              <a:t>Main Points:</a:t>
            </a:r>
            <a:r>
              <a:rPr lang="en-US" sz="1300" dirty="0"/>
              <a:t>  </a:t>
            </a:r>
            <a:endParaRPr lang="en-AU" sz="1300" dirty="0"/>
          </a:p>
          <a:p>
            <a:pPr marL="185715" indent="-185715">
              <a:buFont typeface="Arial" panose="020B0604020202020204" pitchFamily="34" charset="0"/>
              <a:buChar char="•"/>
            </a:pPr>
            <a:r>
              <a:rPr lang="en-US" sz="1300" dirty="0"/>
              <a:t>Talk about how peers are equals with one another</a:t>
            </a:r>
            <a:endParaRPr lang="en-AU" sz="1300" dirty="0"/>
          </a:p>
          <a:p>
            <a:pPr marL="185715" indent="-185715">
              <a:buFont typeface="Arial" panose="020B0604020202020204" pitchFamily="34" charset="0"/>
              <a:buChar char="•"/>
            </a:pPr>
            <a:r>
              <a:rPr lang="en-US" sz="1300" dirty="0"/>
              <a:t>Talk about how peers share similar experiences or have things in common</a:t>
            </a:r>
            <a:endParaRPr lang="en-AU" sz="1300" dirty="0"/>
          </a:p>
          <a:p>
            <a:pPr marL="185715" indent="-185715">
              <a:buFont typeface="Arial" panose="020B0604020202020204" pitchFamily="34" charset="0"/>
              <a:buChar char="•"/>
            </a:pPr>
            <a:r>
              <a:rPr lang="en-US" sz="1300" dirty="0"/>
              <a:t>Some people will connect as peers because of their disability</a:t>
            </a:r>
            <a:endParaRPr lang="en-AU" sz="1300" dirty="0"/>
          </a:p>
          <a:p>
            <a:pPr marL="185715" indent="-185715">
              <a:buFont typeface="Arial" panose="020B0604020202020204" pitchFamily="34" charset="0"/>
              <a:buChar char="•"/>
            </a:pPr>
            <a:r>
              <a:rPr lang="en-US" sz="1300" dirty="0"/>
              <a:t>Others will connect because of similar interests</a:t>
            </a:r>
            <a:endParaRPr lang="en-AU" sz="1300" dirty="0"/>
          </a:p>
          <a:p>
            <a:endParaRPr lang="en-US" sz="1300" b="1" dirty="0"/>
          </a:p>
          <a:p>
            <a:r>
              <a:rPr lang="en-US" sz="1300" b="1" dirty="0"/>
              <a:t>Extra Questions:</a:t>
            </a:r>
            <a:r>
              <a:rPr lang="en-US" sz="1300" dirty="0"/>
              <a:t> </a:t>
            </a:r>
            <a:endParaRPr lang="en-AU" sz="1300" dirty="0"/>
          </a:p>
          <a:p>
            <a:pPr marL="185715" indent="-185715">
              <a:buFont typeface="Arial" panose="020B0604020202020204" pitchFamily="34" charset="0"/>
              <a:buChar char="•"/>
            </a:pPr>
            <a:r>
              <a:rPr lang="en-US" sz="1300" dirty="0"/>
              <a:t>How many people were born in Sydney? </a:t>
            </a:r>
            <a:endParaRPr lang="en-AU" sz="1300" dirty="0"/>
          </a:p>
          <a:p>
            <a:pPr marL="185715" indent="-185715">
              <a:buFont typeface="Arial" panose="020B0604020202020204" pitchFamily="34" charset="0"/>
              <a:buChar char="•"/>
            </a:pPr>
            <a:r>
              <a:rPr lang="en-US" sz="1300" dirty="0"/>
              <a:t>How many people who speak another language? </a:t>
            </a:r>
            <a:endParaRPr lang="en-AU" sz="1300" dirty="0"/>
          </a:p>
          <a:p>
            <a:pPr marL="185715" indent="-185715">
              <a:buFont typeface="Arial" panose="020B0604020202020204" pitchFamily="34" charset="0"/>
              <a:buChar char="•"/>
            </a:pPr>
            <a:r>
              <a:rPr lang="en-US" sz="1300" dirty="0"/>
              <a:t>How many people who go to country music festivals? </a:t>
            </a:r>
            <a:endParaRPr lang="en-AU" sz="1300" dirty="0"/>
          </a:p>
          <a:p>
            <a:endParaRPr lang="en-US" sz="1300" b="1" dirty="0"/>
          </a:p>
          <a:p>
            <a:r>
              <a:rPr lang="en-US" sz="1300" b="1" dirty="0"/>
              <a:t>Watch out for:</a:t>
            </a:r>
            <a:r>
              <a:rPr lang="en-US" sz="1300" dirty="0"/>
              <a:t>  </a:t>
            </a:r>
            <a:endParaRPr lang="en-AU" sz="1300" dirty="0"/>
          </a:p>
          <a:p>
            <a:r>
              <a:rPr lang="en-AU" sz="1300" dirty="0"/>
              <a:t>Make sure the conversation does not become about ‘us and them’, but is about finding common ground. </a:t>
            </a:r>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12</a:t>
            </a:fld>
            <a:endParaRPr lang="en-US"/>
          </a:p>
        </p:txBody>
      </p:sp>
    </p:spTree>
    <p:extLst>
      <p:ext uri="{BB962C8B-B14F-4D97-AF65-F5344CB8AC3E}">
        <p14:creationId xmlns:p14="http://schemas.microsoft.com/office/powerpoint/2010/main" val="436923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Slide 13 – What is Peer Support? </a:t>
            </a:r>
          </a:p>
          <a:p>
            <a:endParaRPr lang="en-AU" sz="1300" dirty="0"/>
          </a:p>
          <a:p>
            <a:r>
              <a:rPr lang="en-US" sz="1300" b="1" dirty="0"/>
              <a:t>Slide description:</a:t>
            </a:r>
            <a:endParaRPr lang="en-AU" sz="1300" dirty="0"/>
          </a:p>
          <a:p>
            <a:r>
              <a:rPr lang="en-US" sz="1300" dirty="0"/>
              <a:t>Peers sharing with each other: what they know; things that worked; things that didn’t work; things you have learned; and sometimes it’s about finding out something new together</a:t>
            </a:r>
            <a:endParaRPr lang="en-AU" sz="1300" dirty="0"/>
          </a:p>
          <a:p>
            <a:endParaRPr lang="en-US" sz="1300" b="1" dirty="0"/>
          </a:p>
          <a:p>
            <a:r>
              <a:rPr lang="en-US" sz="1300" b="1" dirty="0"/>
              <a:t>Time:</a:t>
            </a:r>
            <a:r>
              <a:rPr lang="en-US" sz="1300" dirty="0"/>
              <a:t>  </a:t>
            </a:r>
            <a:endParaRPr lang="en-AU" sz="1300" dirty="0"/>
          </a:p>
          <a:p>
            <a:r>
              <a:rPr lang="en-US" sz="1300" dirty="0"/>
              <a:t>10 minutes</a:t>
            </a:r>
            <a:endParaRPr lang="en-AU" sz="1300" dirty="0"/>
          </a:p>
          <a:p>
            <a:endParaRPr lang="en-US" sz="1300" b="1" dirty="0"/>
          </a:p>
          <a:p>
            <a:r>
              <a:rPr lang="en-US" sz="1300" b="1" dirty="0"/>
              <a:t>Why:</a:t>
            </a:r>
            <a:r>
              <a:rPr lang="en-US" sz="1300" dirty="0"/>
              <a:t>  </a:t>
            </a:r>
            <a:endParaRPr lang="en-AU" sz="1300" dirty="0"/>
          </a:p>
          <a:p>
            <a:r>
              <a:rPr lang="en-US" sz="1300" dirty="0"/>
              <a:t>Explore the meaning of peer support. </a:t>
            </a:r>
            <a:endParaRPr lang="en-AU" sz="1300" dirty="0"/>
          </a:p>
          <a:p>
            <a:endParaRPr lang="en-US" sz="1300" b="1" dirty="0"/>
          </a:p>
          <a:p>
            <a:r>
              <a:rPr lang="en-US" sz="1300" b="1" dirty="0"/>
              <a:t>Main Points:</a:t>
            </a:r>
            <a:r>
              <a:rPr lang="en-US" sz="1300" dirty="0"/>
              <a:t>  </a:t>
            </a:r>
            <a:endParaRPr lang="en-AU" sz="1300" dirty="0"/>
          </a:p>
          <a:p>
            <a:pPr marL="185715" indent="-185715">
              <a:buFont typeface="Arial" panose="020B0604020202020204" pitchFamily="34" charset="0"/>
              <a:buChar char="•"/>
            </a:pPr>
            <a:r>
              <a:rPr lang="en-US" sz="1300" dirty="0"/>
              <a:t>Ask participants to share some stories about people supporting each other </a:t>
            </a:r>
            <a:endParaRPr lang="en-AU" sz="1300" dirty="0"/>
          </a:p>
          <a:p>
            <a:pPr marL="185715" indent="-185715">
              <a:buFont typeface="Arial" panose="020B0604020202020204" pitchFamily="34" charset="0"/>
              <a:buChar char="•"/>
            </a:pPr>
            <a:r>
              <a:rPr lang="en-US" sz="1300" dirty="0"/>
              <a:t>Have some of your own peer support stories to share</a:t>
            </a:r>
            <a:endParaRPr lang="en-AU" sz="1300" dirty="0"/>
          </a:p>
          <a:p>
            <a:endParaRPr lang="en-AU" sz="1300" b="1" dirty="0"/>
          </a:p>
          <a:p>
            <a:r>
              <a:rPr lang="en-AU" sz="1300" b="1" dirty="0"/>
              <a:t>Extra Questions:</a:t>
            </a:r>
            <a:r>
              <a:rPr lang="en-AU" sz="1300" dirty="0"/>
              <a:t>  </a:t>
            </a:r>
          </a:p>
          <a:p>
            <a:r>
              <a:rPr lang="en-US" sz="1300" dirty="0"/>
              <a:t>This might be a bit tough, so you might like to ask easier questions. "Have you ever supported someone? Has there ever been a time in your life where you got support from someone who was not paid for that support?"</a:t>
            </a:r>
            <a:endParaRPr lang="en-AU" sz="1300" dirty="0"/>
          </a:p>
          <a:p>
            <a:endParaRPr lang="en-US" sz="1300" b="1" dirty="0"/>
          </a:p>
          <a:p>
            <a:r>
              <a:rPr lang="en-US" sz="1300" b="1" dirty="0"/>
              <a:t>Watch out for: </a:t>
            </a:r>
            <a:endParaRPr lang="en-AU" sz="1300" dirty="0"/>
          </a:p>
          <a:p>
            <a:r>
              <a:rPr lang="en-US" sz="1300" dirty="0"/>
              <a:t>Make sure you are not talking traditional, paid disability or medical supports. That is not peer support. Keep going back to people who are equals and who are in similar situations.  </a:t>
            </a:r>
            <a:endParaRPr lang="en-AU" sz="1300" dirty="0"/>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13</a:t>
            </a:fld>
            <a:endParaRPr lang="en-US"/>
          </a:p>
        </p:txBody>
      </p:sp>
    </p:spTree>
    <p:extLst>
      <p:ext uri="{BB962C8B-B14F-4D97-AF65-F5344CB8AC3E}">
        <p14:creationId xmlns:p14="http://schemas.microsoft.com/office/powerpoint/2010/main" val="310061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Slide 14 – Video – What is Peer Support? </a:t>
            </a:r>
          </a:p>
          <a:p>
            <a:endParaRPr lang="en-AU" sz="1300" b="1" dirty="0"/>
          </a:p>
          <a:p>
            <a:r>
              <a:rPr lang="en-US" sz="1300" b="1" dirty="0"/>
              <a:t>Slide description:</a:t>
            </a:r>
            <a:endParaRPr lang="en-AU" sz="1300" dirty="0"/>
          </a:p>
          <a:p>
            <a:r>
              <a:rPr lang="en-US" sz="1300" dirty="0"/>
              <a:t>Video - What is Peer Support?</a:t>
            </a:r>
          </a:p>
          <a:p>
            <a:endParaRPr lang="en-AU" sz="1300" dirty="0"/>
          </a:p>
          <a:p>
            <a:r>
              <a:rPr lang="en-US" sz="1300" b="1" dirty="0"/>
              <a:t>Time:</a:t>
            </a:r>
            <a:r>
              <a:rPr lang="en-US" sz="1300" dirty="0"/>
              <a:t>  </a:t>
            </a:r>
            <a:endParaRPr lang="en-AU" sz="1300" dirty="0"/>
          </a:p>
          <a:p>
            <a:r>
              <a:rPr lang="en-US" sz="1300" dirty="0"/>
              <a:t>10 minutes</a:t>
            </a:r>
          </a:p>
          <a:p>
            <a:endParaRPr lang="en-AU" sz="1300" dirty="0"/>
          </a:p>
          <a:p>
            <a:r>
              <a:rPr lang="en-US" sz="1300" b="1" dirty="0"/>
              <a:t>Why:</a:t>
            </a:r>
            <a:r>
              <a:rPr lang="en-US" sz="1300" dirty="0"/>
              <a:t>  </a:t>
            </a:r>
            <a:endParaRPr lang="en-AU" sz="1300" dirty="0"/>
          </a:p>
          <a:p>
            <a:r>
              <a:rPr lang="en-US" sz="1300" dirty="0"/>
              <a:t>Learn more about what peer support means. </a:t>
            </a:r>
          </a:p>
          <a:p>
            <a:endParaRPr lang="en-AU" sz="1300" dirty="0"/>
          </a:p>
          <a:p>
            <a:r>
              <a:rPr lang="en-US" sz="1300" b="1" dirty="0"/>
              <a:t>Main Points:</a:t>
            </a:r>
            <a:r>
              <a:rPr lang="en-US" sz="1300" dirty="0"/>
              <a:t>  </a:t>
            </a:r>
          </a:p>
          <a:p>
            <a:endParaRPr lang="en-AU" sz="1300" dirty="0"/>
          </a:p>
          <a:p>
            <a:pPr marL="185715" indent="-185715">
              <a:buFont typeface="Arial" panose="020B0604020202020204" pitchFamily="34" charset="0"/>
              <a:buChar char="•"/>
            </a:pPr>
            <a:r>
              <a:rPr lang="en-US" sz="1300" dirty="0"/>
              <a:t>Play the video </a:t>
            </a:r>
            <a:r>
              <a:rPr lang="en-US" sz="1300" b="1" dirty="0"/>
              <a:t>What is Peer Support</a:t>
            </a:r>
            <a:endParaRPr lang="en-AU" sz="1300" dirty="0"/>
          </a:p>
          <a:p>
            <a:pPr marL="185715" indent="-185715">
              <a:buFont typeface="Arial" panose="020B0604020202020204" pitchFamily="34" charset="0"/>
              <a:buChar char="•"/>
            </a:pPr>
            <a:r>
              <a:rPr lang="en-US" sz="1300" dirty="0"/>
              <a:t>Ask participants what they thought of the video.</a:t>
            </a:r>
            <a:endParaRPr lang="en-AU" sz="1300" dirty="0"/>
          </a:p>
          <a:p>
            <a:pPr marL="185715" indent="-185715">
              <a:buFont typeface="Arial" panose="020B0604020202020204" pitchFamily="34" charset="0"/>
              <a:buChar char="•"/>
            </a:pPr>
            <a:r>
              <a:rPr lang="en-US" sz="1300" dirty="0"/>
              <a:t>What did the people in the video say about peer support? </a:t>
            </a:r>
            <a:endParaRPr lang="en-AU" sz="1300" dirty="0"/>
          </a:p>
        </p:txBody>
      </p:sp>
      <p:sp>
        <p:nvSpPr>
          <p:cNvPr id="4" name="Slide Number Placeholder 3"/>
          <p:cNvSpPr>
            <a:spLocks noGrp="1"/>
          </p:cNvSpPr>
          <p:nvPr>
            <p:ph type="sldNum" sz="quarter" idx="10"/>
          </p:nvPr>
        </p:nvSpPr>
        <p:spPr/>
        <p:txBody>
          <a:bodyPr/>
          <a:lstStyle/>
          <a:p>
            <a:fld id="{7D6C12BF-33B0-0E42-8F11-3AB51A864FCB}" type="slidenum">
              <a:rPr lang="en-US" smtClean="0"/>
              <a:t>14</a:t>
            </a:fld>
            <a:endParaRPr lang="en-US"/>
          </a:p>
        </p:txBody>
      </p:sp>
    </p:spTree>
    <p:extLst>
      <p:ext uri="{BB962C8B-B14F-4D97-AF65-F5344CB8AC3E}">
        <p14:creationId xmlns:p14="http://schemas.microsoft.com/office/powerpoint/2010/main" val="678837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Slide 15 – Who is the expert in your life?</a:t>
            </a:r>
          </a:p>
          <a:p>
            <a:endParaRPr lang="en-AU" sz="1300" b="1" dirty="0"/>
          </a:p>
          <a:p>
            <a:r>
              <a:rPr lang="en-US" sz="1300" b="1" dirty="0"/>
              <a:t>Slide description:</a:t>
            </a:r>
            <a:endParaRPr lang="en-AU" sz="1300" dirty="0"/>
          </a:p>
          <a:p>
            <a:r>
              <a:rPr lang="en-US" sz="1300" dirty="0"/>
              <a:t>Who is the expert in your life? An expert is someone who knows a lot about something. Who knows most about you or your family?</a:t>
            </a:r>
            <a:endParaRPr lang="en-AU" sz="1300" dirty="0"/>
          </a:p>
          <a:p>
            <a:endParaRPr lang="en-US" sz="1300" b="1" dirty="0"/>
          </a:p>
          <a:p>
            <a:r>
              <a:rPr lang="en-US" sz="1300" b="1" dirty="0"/>
              <a:t>Time:</a:t>
            </a:r>
            <a:r>
              <a:rPr lang="en-US" sz="1300" dirty="0"/>
              <a:t>   </a:t>
            </a:r>
            <a:endParaRPr lang="en-AU" sz="1300" dirty="0"/>
          </a:p>
          <a:p>
            <a:r>
              <a:rPr lang="en-US" sz="1300" dirty="0"/>
              <a:t>5 minutes</a:t>
            </a:r>
            <a:endParaRPr lang="en-AU" sz="1300" dirty="0"/>
          </a:p>
          <a:p>
            <a:endParaRPr lang="en-US" sz="1300" b="1" dirty="0"/>
          </a:p>
          <a:p>
            <a:r>
              <a:rPr lang="en-US" sz="1300" b="1" dirty="0"/>
              <a:t>Why:</a:t>
            </a:r>
            <a:r>
              <a:rPr lang="en-US" sz="1300" dirty="0"/>
              <a:t>  </a:t>
            </a:r>
            <a:endParaRPr lang="en-AU" sz="1300" dirty="0"/>
          </a:p>
          <a:p>
            <a:r>
              <a:rPr lang="en-US" sz="1300" dirty="0"/>
              <a:t>To build people’s confidence as experts in their own lives. </a:t>
            </a:r>
            <a:endParaRPr lang="en-AU" sz="1300" dirty="0"/>
          </a:p>
          <a:p>
            <a:endParaRPr lang="en-US" sz="1300" b="1" dirty="0"/>
          </a:p>
          <a:p>
            <a:r>
              <a:rPr lang="en-US" sz="1300" b="1" dirty="0"/>
              <a:t>Main Points:</a:t>
            </a:r>
            <a:r>
              <a:rPr lang="en-US" sz="1300" dirty="0"/>
              <a:t>  </a:t>
            </a:r>
            <a:endParaRPr lang="en-AU" sz="1300" dirty="0"/>
          </a:p>
          <a:p>
            <a:pPr marL="185715" indent="-185715">
              <a:buFont typeface="Arial" panose="020B0604020202020204" pitchFamily="34" charset="0"/>
              <a:buChar char="•"/>
            </a:pPr>
            <a:r>
              <a:rPr lang="en-US" sz="1300" dirty="0"/>
              <a:t>If people say straight away that they are the experts in their own lives, you can move straight on to the next slide. </a:t>
            </a:r>
            <a:endParaRPr lang="en-AU" sz="1300" dirty="0"/>
          </a:p>
          <a:p>
            <a:pPr marL="185715" indent="-185715">
              <a:buFont typeface="Arial" panose="020B0604020202020204" pitchFamily="34" charset="0"/>
              <a:buChar char="•"/>
            </a:pPr>
            <a:r>
              <a:rPr lang="en-US" sz="1300" dirty="0"/>
              <a:t>If not, then have a discussion with the group.</a:t>
            </a:r>
            <a:endParaRPr lang="en-AU" sz="1300" dirty="0"/>
          </a:p>
          <a:p>
            <a:pPr marL="185715" indent="-185715">
              <a:buFont typeface="Arial" panose="020B0604020202020204" pitchFamily="34" charset="0"/>
              <a:buChar char="•"/>
            </a:pPr>
            <a:r>
              <a:rPr lang="en-US" sz="1300" dirty="0"/>
              <a:t>People who are not peers may also know a lot and can assist, guide and support. </a:t>
            </a:r>
            <a:endParaRPr lang="en-AU" sz="1300" dirty="0"/>
          </a:p>
          <a:p>
            <a:pPr marL="185715" indent="-185715">
              <a:buFont typeface="Arial" panose="020B0604020202020204" pitchFamily="34" charset="0"/>
              <a:buChar char="•"/>
            </a:pPr>
            <a:r>
              <a:rPr lang="en-US" sz="1300" dirty="0"/>
              <a:t>This is important too, but it is not peer support and they are not the expert on your life.</a:t>
            </a:r>
            <a:endParaRPr lang="en-AU" sz="1300" dirty="0"/>
          </a:p>
          <a:p>
            <a:endParaRPr lang="en-US" sz="1300" b="1" dirty="0"/>
          </a:p>
          <a:p>
            <a:r>
              <a:rPr lang="en-US" sz="1300" b="1" dirty="0"/>
              <a:t>Extra Questions:</a:t>
            </a:r>
            <a:r>
              <a:rPr lang="en-US" sz="1300" dirty="0"/>
              <a:t>  </a:t>
            </a:r>
            <a:endParaRPr lang="en-AU" sz="1300" dirty="0"/>
          </a:p>
          <a:p>
            <a:pPr marL="185715" indent="-185715">
              <a:buFont typeface="Arial" panose="020B0604020202020204" pitchFamily="34" charset="0"/>
              <a:buChar char="•"/>
            </a:pPr>
            <a:r>
              <a:rPr lang="en-US" sz="1300" dirty="0"/>
              <a:t>Who knows most about your life? </a:t>
            </a:r>
            <a:endParaRPr lang="en-AU" sz="1300" dirty="0"/>
          </a:p>
          <a:p>
            <a:pPr marL="185715" indent="-185715">
              <a:buFont typeface="Arial" panose="020B0604020202020204" pitchFamily="34" charset="0"/>
              <a:buChar char="•"/>
            </a:pPr>
            <a:r>
              <a:rPr lang="en-US" sz="1300" dirty="0"/>
              <a:t>Who knows best about what you like and don’t like? What works for you and what doesn’t work for you? </a:t>
            </a:r>
            <a:endParaRPr lang="en-AU" sz="1300" dirty="0"/>
          </a:p>
          <a:p>
            <a:pPr marL="185715" indent="-185715">
              <a:buFont typeface="Arial" panose="020B0604020202020204" pitchFamily="34" charset="0"/>
              <a:buChar char="•"/>
            </a:pPr>
            <a:r>
              <a:rPr lang="en-US" sz="1300" dirty="0"/>
              <a:t>If you have family members in the room, you ask a question that includes them.</a:t>
            </a:r>
            <a:endParaRPr lang="en-AU" sz="1300" dirty="0"/>
          </a:p>
          <a:p>
            <a:endParaRPr lang="en-US" sz="1300" b="1" dirty="0"/>
          </a:p>
          <a:p>
            <a:r>
              <a:rPr lang="en-US" sz="1300" b="1" dirty="0"/>
              <a:t>Things to watch out for:</a:t>
            </a:r>
            <a:r>
              <a:rPr lang="en-US" sz="1300" dirty="0"/>
              <a:t>  </a:t>
            </a:r>
          </a:p>
          <a:p>
            <a:endParaRPr lang="en-AU" sz="1300" dirty="0"/>
          </a:p>
          <a:p>
            <a:r>
              <a:rPr lang="en-US" sz="1300" dirty="0"/>
              <a:t>If people don't know that they are the experts in their own life, you can ask other people in the group to talk about what being an expert means to them. </a:t>
            </a:r>
          </a:p>
          <a:p>
            <a:endParaRPr lang="en-AU" sz="1300" dirty="0"/>
          </a:p>
          <a:p>
            <a:r>
              <a:rPr lang="en-US" sz="1300" dirty="0"/>
              <a:t>The group might get stuck talking about who knows best, the person with the disability or their family member. </a:t>
            </a:r>
          </a:p>
          <a:p>
            <a:endParaRPr lang="en-AU" sz="1300" dirty="0"/>
          </a:p>
          <a:p>
            <a:r>
              <a:rPr lang="en-US" sz="1300" dirty="0"/>
              <a:t>You can say,</a:t>
            </a:r>
            <a:endParaRPr lang="en-AU" sz="1300" dirty="0"/>
          </a:p>
          <a:p>
            <a:r>
              <a:rPr lang="en-US" sz="1300" dirty="0"/>
              <a:t>“Everyone knows what is best for themselves, but sometimes we get it wrong and that we need strong support from people who love us to help us find the best decisions for ourselves.”  </a:t>
            </a:r>
            <a:endParaRPr lang="en-AU" sz="1300" dirty="0"/>
          </a:p>
          <a:p>
            <a:endParaRPr lang="en-US" sz="1300" dirty="0"/>
          </a:p>
          <a:p>
            <a:r>
              <a:rPr lang="en-US" sz="1300" dirty="0"/>
              <a:t>If that conversation gets too difficult, it is best to go back the respect part in the ‘How we work together’ section. </a:t>
            </a:r>
          </a:p>
          <a:p>
            <a:endParaRPr lang="en-AU" sz="1300" dirty="0"/>
          </a:p>
          <a:p>
            <a:r>
              <a:rPr lang="en-US" sz="1300" dirty="0"/>
              <a:t>Or you can say, </a:t>
            </a:r>
            <a:endParaRPr lang="en-AU" sz="1300" dirty="0"/>
          </a:p>
          <a:p>
            <a:r>
              <a:rPr lang="en-US" sz="1300" dirty="0"/>
              <a:t>“Being respectful of each other means that we respect each other’s opinions and that we are all coming from wanting people with disability to have a great life. Making decisions, being in charge of one’s own life and having as much choice and control as possible is part of a great life. The role of any family member or friend is to work together with the person with the disability to try and figure out how to best support the person with the disability to do that.”</a:t>
            </a:r>
            <a:endParaRPr lang="en-AU" sz="1300" dirty="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15</a:t>
            </a:fld>
            <a:endParaRPr lang="en-US"/>
          </a:p>
        </p:txBody>
      </p:sp>
    </p:spTree>
    <p:extLst>
      <p:ext uri="{BB962C8B-B14F-4D97-AF65-F5344CB8AC3E}">
        <p14:creationId xmlns:p14="http://schemas.microsoft.com/office/powerpoint/2010/main" val="354538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Slide 16 – An expert get together</a:t>
            </a:r>
          </a:p>
          <a:p>
            <a:endParaRPr lang="en-AU" sz="1300" b="1" dirty="0"/>
          </a:p>
          <a:p>
            <a:r>
              <a:rPr lang="en-US" sz="1300" b="1" dirty="0"/>
              <a:t>Slide description:</a:t>
            </a:r>
            <a:endParaRPr lang="en-AU" sz="1300" dirty="0"/>
          </a:p>
          <a:p>
            <a:r>
              <a:rPr lang="en-US" sz="1300" dirty="0"/>
              <a:t>An expert get together: when two or more peers get together and talk about what we know best and support each other</a:t>
            </a:r>
            <a:endParaRPr lang="en-AU" sz="1300" dirty="0"/>
          </a:p>
          <a:p>
            <a:endParaRPr lang="en-US" sz="1300" b="1" dirty="0"/>
          </a:p>
          <a:p>
            <a:r>
              <a:rPr lang="en-US" sz="1300" b="1" dirty="0"/>
              <a:t>Time:</a:t>
            </a:r>
            <a:r>
              <a:rPr lang="en-US" sz="1300" dirty="0"/>
              <a:t>   </a:t>
            </a:r>
            <a:endParaRPr lang="en-AU" sz="1300" dirty="0"/>
          </a:p>
          <a:p>
            <a:r>
              <a:rPr lang="en-US" sz="1300" dirty="0"/>
              <a:t>3 minutes</a:t>
            </a:r>
            <a:endParaRPr lang="en-AU" sz="1300" dirty="0"/>
          </a:p>
          <a:p>
            <a:endParaRPr lang="en-US" sz="1300" b="1" dirty="0"/>
          </a:p>
          <a:p>
            <a:r>
              <a:rPr lang="en-US" sz="1300" b="1" dirty="0"/>
              <a:t>Why:</a:t>
            </a:r>
            <a:r>
              <a:rPr lang="en-US" sz="1300" dirty="0"/>
              <a:t>  </a:t>
            </a:r>
            <a:endParaRPr lang="en-AU" sz="1300" dirty="0"/>
          </a:p>
          <a:p>
            <a:r>
              <a:rPr lang="en-US" sz="1300" dirty="0"/>
              <a:t>To build people’s confidence in other people who are also experts in their own lives. </a:t>
            </a:r>
            <a:endParaRPr lang="en-AU" sz="1300" dirty="0"/>
          </a:p>
          <a:p>
            <a:endParaRPr lang="en-US" sz="1300" b="1" dirty="0"/>
          </a:p>
          <a:p>
            <a:r>
              <a:rPr lang="en-US" sz="1300" b="1" dirty="0"/>
              <a:t>Main Points:</a:t>
            </a:r>
            <a:r>
              <a:rPr lang="en-US" sz="1300" dirty="0"/>
              <a:t>  </a:t>
            </a:r>
            <a:endParaRPr lang="en-AU" sz="1300" dirty="0"/>
          </a:p>
          <a:p>
            <a:pPr marL="185715" indent="-185715">
              <a:buFont typeface="Arial" panose="020B0604020202020204" pitchFamily="34" charset="0"/>
              <a:buChar char="•"/>
            </a:pPr>
            <a:r>
              <a:rPr lang="en-US" sz="1300" dirty="0"/>
              <a:t>Introduce the idea as experts, when we get together we have a meeting of experts! </a:t>
            </a:r>
            <a:endParaRPr lang="en-AU" sz="1300" dirty="0"/>
          </a:p>
          <a:p>
            <a:pPr marL="185715" indent="-185715">
              <a:buFont typeface="Arial" panose="020B0604020202020204" pitchFamily="34" charset="0"/>
              <a:buChar char="•"/>
            </a:pPr>
            <a:r>
              <a:rPr lang="en-US" sz="1300" dirty="0"/>
              <a:t>Remember peers are equals. This means that no one is more important than anyone else. </a:t>
            </a:r>
            <a:endParaRPr lang="en-AU" sz="1300" dirty="0"/>
          </a:p>
          <a:p>
            <a:endParaRPr lang="en-US" sz="1300" b="1" dirty="0"/>
          </a:p>
          <a:p>
            <a:r>
              <a:rPr lang="en-US" sz="1300" b="1" dirty="0"/>
              <a:t>Watch out for:</a:t>
            </a:r>
            <a:r>
              <a:rPr lang="en-US" sz="1300" dirty="0"/>
              <a:t>  </a:t>
            </a:r>
            <a:endParaRPr lang="en-AU" sz="1300" dirty="0"/>
          </a:p>
          <a:p>
            <a:r>
              <a:rPr lang="en-US" sz="1300" dirty="0"/>
              <a:t>This idea might not work for everyone. That’s okay, some people might need more time to think about it. Just move on.</a:t>
            </a:r>
            <a:endParaRPr lang="en-AU" sz="1300" dirty="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16</a:t>
            </a:fld>
            <a:endParaRPr lang="en-US"/>
          </a:p>
        </p:txBody>
      </p:sp>
    </p:spTree>
    <p:extLst>
      <p:ext uri="{BB962C8B-B14F-4D97-AF65-F5344CB8AC3E}">
        <p14:creationId xmlns:p14="http://schemas.microsoft.com/office/powerpoint/2010/main" val="1784293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Slide 17 – Where and when can peer support happen? </a:t>
            </a:r>
          </a:p>
          <a:p>
            <a:endParaRPr lang="en-AU" sz="1300" b="1" dirty="0"/>
          </a:p>
          <a:p>
            <a:r>
              <a:rPr lang="en-US" sz="1300" b="1" dirty="0"/>
              <a:t>Slide description:</a:t>
            </a:r>
            <a:endParaRPr lang="en-AU" sz="1300" dirty="0"/>
          </a:p>
          <a:p>
            <a:r>
              <a:rPr lang="en-US" sz="1300" dirty="0"/>
              <a:t>Where and when can Peer Support happen? Anywhere,</a:t>
            </a:r>
            <a:endParaRPr lang="en-AU" sz="1300" dirty="0"/>
          </a:p>
          <a:p>
            <a:r>
              <a:rPr lang="en-US" sz="1300" dirty="0"/>
              <a:t>Anytime!! </a:t>
            </a:r>
          </a:p>
          <a:p>
            <a:r>
              <a:rPr lang="en-US" sz="1300" dirty="0"/>
              <a:t>(Image Description: a street, a supermarket, a coffee shop, a public pool)</a:t>
            </a:r>
          </a:p>
          <a:p>
            <a:endParaRPr lang="en-AU" sz="1300" dirty="0"/>
          </a:p>
          <a:p>
            <a:r>
              <a:rPr lang="en-US" sz="1300" b="1" dirty="0"/>
              <a:t>Time:</a:t>
            </a:r>
            <a:r>
              <a:rPr lang="en-US" sz="1300" dirty="0"/>
              <a:t>  </a:t>
            </a:r>
            <a:endParaRPr lang="en-AU" sz="1300" dirty="0"/>
          </a:p>
          <a:p>
            <a:r>
              <a:rPr lang="en-US" sz="1300" dirty="0"/>
              <a:t>5 minutes</a:t>
            </a:r>
          </a:p>
          <a:p>
            <a:endParaRPr lang="en-AU" sz="1300" dirty="0"/>
          </a:p>
          <a:p>
            <a:r>
              <a:rPr lang="en-US" sz="1300" b="1" dirty="0"/>
              <a:t>Why:</a:t>
            </a:r>
            <a:r>
              <a:rPr lang="en-US" sz="1300" dirty="0"/>
              <a:t>  </a:t>
            </a:r>
            <a:endParaRPr lang="en-AU" sz="1300" dirty="0"/>
          </a:p>
          <a:p>
            <a:r>
              <a:rPr lang="en-US" sz="1300" dirty="0"/>
              <a:t>To show that peer support can be a way of life, not just something we do in a formal group.  </a:t>
            </a:r>
          </a:p>
          <a:p>
            <a:endParaRPr lang="en-AU" sz="1300" dirty="0"/>
          </a:p>
          <a:p>
            <a:r>
              <a:rPr lang="en-US" sz="1300" b="1" dirty="0"/>
              <a:t>Main Points:</a:t>
            </a:r>
            <a:r>
              <a:rPr lang="en-US" sz="1300" dirty="0"/>
              <a:t>  </a:t>
            </a:r>
            <a:endParaRPr lang="en-AU" sz="1300" dirty="0"/>
          </a:p>
          <a:p>
            <a:pPr marL="185715" indent="-185715">
              <a:buFont typeface="Arial" panose="020B0604020202020204" pitchFamily="34" charset="0"/>
              <a:buChar char="•"/>
            </a:pPr>
            <a:r>
              <a:rPr lang="en-US" sz="1300" dirty="0"/>
              <a:t>There are lots of different ways of doing peer support</a:t>
            </a:r>
            <a:endParaRPr lang="en-AU" sz="1300" dirty="0"/>
          </a:p>
          <a:p>
            <a:pPr marL="185715" indent="-185715">
              <a:buFont typeface="Arial" panose="020B0604020202020204" pitchFamily="34" charset="0"/>
              <a:buChar char="•"/>
            </a:pPr>
            <a:r>
              <a:rPr lang="en-US" sz="1300" dirty="0"/>
              <a:t>It does not have to be a formal meeting or a group</a:t>
            </a:r>
            <a:endParaRPr lang="en-AU" sz="1300" dirty="0"/>
          </a:p>
          <a:p>
            <a:pPr marL="185715" indent="-185715">
              <a:buFont typeface="Arial" panose="020B0604020202020204" pitchFamily="34" charset="0"/>
              <a:buChar char="•"/>
            </a:pPr>
            <a:r>
              <a:rPr lang="en-US" sz="1300" dirty="0"/>
              <a:t>It can happen anywhere, anytime!  </a:t>
            </a:r>
            <a:endParaRPr lang="en-AU" sz="1300" dirty="0"/>
          </a:p>
          <a:p>
            <a:pPr marL="185715" indent="-185715">
              <a:buFont typeface="Arial" panose="020B0604020202020204" pitchFamily="34" charset="0"/>
              <a:buChar char="•"/>
            </a:pPr>
            <a:r>
              <a:rPr lang="en-US" sz="1300" dirty="0"/>
              <a:t>Give some examples of peer support in action in informal or public settings</a:t>
            </a:r>
          </a:p>
          <a:p>
            <a:pPr lvl="0"/>
            <a:endParaRPr lang="en-AU" sz="1300" dirty="0"/>
          </a:p>
          <a:p>
            <a:r>
              <a:rPr lang="en-US" sz="1300" b="1" dirty="0"/>
              <a:t>Things to watch out for:</a:t>
            </a:r>
            <a:r>
              <a:rPr lang="en-US" sz="1300" dirty="0"/>
              <a:t>  </a:t>
            </a:r>
            <a:endParaRPr lang="en-AU" sz="1300" dirty="0"/>
          </a:p>
          <a:p>
            <a:pPr marL="185715" indent="-185715">
              <a:buFont typeface="Arial" panose="020B0604020202020204" pitchFamily="34" charset="0"/>
              <a:buChar char="•"/>
            </a:pPr>
            <a:r>
              <a:rPr lang="en-US" sz="1300" dirty="0"/>
              <a:t>Try to keep this easy and practical. </a:t>
            </a:r>
            <a:endParaRPr lang="en-AU" sz="1300" dirty="0"/>
          </a:p>
          <a:p>
            <a:pPr marL="185715" indent="-185715">
              <a:buFont typeface="Arial" panose="020B0604020202020204" pitchFamily="34" charset="0"/>
              <a:buChar char="•"/>
            </a:pPr>
            <a:r>
              <a:rPr lang="en-US" sz="1300" dirty="0"/>
              <a:t>One of the concerns people might have is "What will other people think of me?" </a:t>
            </a:r>
            <a:endParaRPr lang="en-AU" sz="1300" dirty="0"/>
          </a:p>
          <a:p>
            <a:pPr marL="185715" indent="-185715">
              <a:buFont typeface="Arial" panose="020B0604020202020204" pitchFamily="34" charset="0"/>
              <a:buChar char="•"/>
            </a:pPr>
            <a:r>
              <a:rPr lang="en-US" sz="1300" dirty="0"/>
              <a:t>Encourage people to be brave! And to remember that every </a:t>
            </a:r>
            <a:r>
              <a:rPr lang="en-AU" sz="1300" dirty="0"/>
              <a:t>action counts towards building a peer movement.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17</a:t>
            </a:fld>
            <a:endParaRPr lang="en-US"/>
          </a:p>
        </p:txBody>
      </p:sp>
    </p:spTree>
    <p:extLst>
      <p:ext uri="{BB962C8B-B14F-4D97-AF65-F5344CB8AC3E}">
        <p14:creationId xmlns:p14="http://schemas.microsoft.com/office/powerpoint/2010/main" val="211820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Slide 18 – In what areas of life can peers support each other? </a:t>
            </a:r>
          </a:p>
          <a:p>
            <a:endParaRPr lang="en-AU" sz="1300" b="1" dirty="0"/>
          </a:p>
          <a:p>
            <a:r>
              <a:rPr lang="en-US" sz="1300" b="1" dirty="0"/>
              <a:t>Slide description:</a:t>
            </a:r>
            <a:endParaRPr lang="en-AU" sz="1300" dirty="0"/>
          </a:p>
          <a:p>
            <a:r>
              <a:rPr lang="en-US" sz="1300" dirty="0"/>
              <a:t>In what areas of life can peers support each other? How to employ a support worker; living independently; booking concert tickets; getting the most of my NDIS plan; how to prepare for a job interview…  Anything.</a:t>
            </a:r>
            <a:endParaRPr lang="en-AU" sz="1300" dirty="0"/>
          </a:p>
          <a:p>
            <a:endParaRPr lang="en-US" sz="1300" b="1" dirty="0"/>
          </a:p>
          <a:p>
            <a:r>
              <a:rPr lang="en-US" sz="1300" b="1" dirty="0"/>
              <a:t>Time:</a:t>
            </a:r>
            <a:r>
              <a:rPr lang="en-US" sz="1300" dirty="0"/>
              <a:t> </a:t>
            </a:r>
            <a:endParaRPr lang="en-AU" sz="1300" dirty="0"/>
          </a:p>
          <a:p>
            <a:r>
              <a:rPr lang="en-US" sz="1300" dirty="0"/>
              <a:t>10 – 15 minutes</a:t>
            </a:r>
            <a:endParaRPr lang="en-AU" sz="1300" dirty="0"/>
          </a:p>
          <a:p>
            <a:endParaRPr lang="en-US" sz="1300" b="1" dirty="0"/>
          </a:p>
          <a:p>
            <a:r>
              <a:rPr lang="en-US" sz="1300" b="1" dirty="0"/>
              <a:t>Why:</a:t>
            </a:r>
            <a:r>
              <a:rPr lang="en-US" sz="1300" dirty="0"/>
              <a:t>  </a:t>
            </a:r>
            <a:endParaRPr lang="en-AU" sz="1300" dirty="0"/>
          </a:p>
          <a:p>
            <a:r>
              <a:rPr lang="en-US" sz="1300" dirty="0"/>
              <a:t>Broaden the way that people think about peer support. </a:t>
            </a:r>
            <a:endParaRPr lang="en-AU" sz="1300" dirty="0"/>
          </a:p>
          <a:p>
            <a:endParaRPr lang="en-US" sz="1300" b="1" dirty="0"/>
          </a:p>
          <a:p>
            <a:r>
              <a:rPr lang="en-US" sz="1300" b="1" dirty="0"/>
              <a:t>Main Points:</a:t>
            </a:r>
            <a:r>
              <a:rPr lang="en-US" sz="1300" dirty="0"/>
              <a:t>  </a:t>
            </a:r>
            <a:endParaRPr lang="en-AU" sz="1300" dirty="0"/>
          </a:p>
          <a:p>
            <a:pPr marL="185715" indent="-185715">
              <a:buFont typeface="Arial" panose="020B0604020202020204" pitchFamily="34" charset="0"/>
              <a:buChar char="•"/>
            </a:pPr>
            <a:r>
              <a:rPr lang="en-US" sz="1300" dirty="0"/>
              <a:t>Peer support can be about anything. </a:t>
            </a:r>
            <a:endParaRPr lang="en-AU" sz="1300" dirty="0"/>
          </a:p>
          <a:p>
            <a:pPr marL="185715" indent="-185715">
              <a:buFont typeface="Arial" panose="020B0604020202020204" pitchFamily="34" charset="0"/>
              <a:buChar char="•"/>
            </a:pPr>
            <a:r>
              <a:rPr lang="en-US" sz="1300" dirty="0"/>
              <a:t>Sometimes disability can be the starting point for peer support. But it doesn't have to be only about disability. There is more to people's lives than their disability!</a:t>
            </a:r>
            <a:endParaRPr lang="en-AU" sz="1300" dirty="0"/>
          </a:p>
          <a:p>
            <a:pPr marL="185715" indent="-185715">
              <a:buFont typeface="Arial" panose="020B0604020202020204" pitchFamily="34" charset="0"/>
              <a:buChar char="•"/>
            </a:pPr>
            <a:r>
              <a:rPr lang="en-US" sz="1300" dirty="0"/>
              <a:t>Write the following questions on a white board</a:t>
            </a:r>
          </a:p>
          <a:p>
            <a:pPr marL="185715" indent="-185715">
              <a:buFont typeface="Arial" panose="020B0604020202020204" pitchFamily="34" charset="0"/>
              <a:buChar char="•"/>
            </a:pPr>
            <a:endParaRPr lang="en-AU" sz="1300" dirty="0"/>
          </a:p>
          <a:p>
            <a:pPr marL="742859" lvl="1" indent="-247620">
              <a:buFont typeface="+mj-lt"/>
              <a:buAutoNum type="arabicPeriod"/>
            </a:pPr>
            <a:r>
              <a:rPr lang="en-US" sz="1300" dirty="0"/>
              <a:t>What parts of your life would like to get support in or give someone else support? </a:t>
            </a:r>
            <a:endParaRPr lang="en-AU" sz="1300" dirty="0"/>
          </a:p>
          <a:p>
            <a:pPr marL="742859" lvl="1" indent="-247620">
              <a:buFont typeface="+mj-lt"/>
              <a:buAutoNum type="arabicPeriod"/>
            </a:pPr>
            <a:r>
              <a:rPr lang="en-US" sz="1300" dirty="0"/>
              <a:t>What are you interested in learning from a peer? </a:t>
            </a:r>
            <a:endParaRPr lang="en-AU" sz="1300" dirty="0"/>
          </a:p>
          <a:p>
            <a:pPr marL="742859" lvl="1" indent="-247620">
              <a:buFont typeface="+mj-lt"/>
              <a:buAutoNum type="arabicPeriod"/>
            </a:pPr>
            <a:r>
              <a:rPr lang="en-US" sz="1300" dirty="0"/>
              <a:t>What experiences have you had that a peer might like to hear about? </a:t>
            </a:r>
            <a:endParaRPr lang="en-AU" sz="1300" dirty="0"/>
          </a:p>
          <a:p>
            <a:pPr marL="742859" lvl="1" indent="-247620">
              <a:buFont typeface="+mj-lt"/>
              <a:buAutoNum type="arabicPeriod"/>
            </a:pPr>
            <a:r>
              <a:rPr lang="en-US" sz="1300" dirty="0"/>
              <a:t>What are you good at? </a:t>
            </a:r>
            <a:endParaRPr lang="en-AU" sz="1300" dirty="0"/>
          </a:p>
          <a:p>
            <a:pPr marL="185715" indent="-185715">
              <a:buFont typeface="Arial" panose="020B0604020202020204" pitchFamily="34" charset="0"/>
              <a:buChar char="•"/>
            </a:pPr>
            <a:endParaRPr lang="en-US" sz="1300" dirty="0"/>
          </a:p>
          <a:p>
            <a:pPr marL="185715" indent="-185715">
              <a:buFont typeface="Arial" panose="020B0604020202020204" pitchFamily="34" charset="0"/>
              <a:buChar char="•"/>
            </a:pPr>
            <a:r>
              <a:rPr lang="en-US" sz="1300" dirty="0"/>
              <a:t>Give people 5 minutes to sit in pairs and discuss these questions.</a:t>
            </a:r>
            <a:endParaRPr lang="en-AU" sz="1300" dirty="0"/>
          </a:p>
          <a:p>
            <a:pPr marL="185715" indent="-185715">
              <a:buFont typeface="Arial" panose="020B0604020202020204" pitchFamily="34" charset="0"/>
              <a:buChar char="•"/>
            </a:pPr>
            <a:r>
              <a:rPr lang="en-US" sz="1300" dirty="0"/>
              <a:t>When they are finished, ask people to share their ideas with </a:t>
            </a:r>
            <a:r>
              <a:rPr lang="en-AU" sz="1300" dirty="0"/>
              <a:t>the group. </a:t>
            </a:r>
          </a:p>
          <a:p>
            <a:pPr marL="185715" indent="-185715">
              <a:buFont typeface="Arial" panose="020B0604020202020204" pitchFamily="34" charset="0"/>
              <a:buChar char="•"/>
            </a:pPr>
            <a:r>
              <a:rPr lang="en-US" sz="1300" dirty="0"/>
              <a:t>Make sure everyone who wants to share gets a chance. </a:t>
            </a:r>
            <a:endParaRPr lang="en-AU" sz="1300" dirty="0"/>
          </a:p>
          <a:p>
            <a:pPr marL="185715" indent="-185715">
              <a:buFont typeface="Arial" panose="020B0604020202020204" pitchFamily="34" charset="0"/>
              <a:buChar char="•"/>
            </a:pPr>
            <a:r>
              <a:rPr lang="en-US" sz="1300" dirty="0"/>
              <a:t>Write down people’s comments on butcher’s paper or the whiteboard. </a:t>
            </a:r>
            <a:endParaRPr lang="en-AU" sz="1300" dirty="0"/>
          </a:p>
          <a:p>
            <a:endParaRPr lang="en-US" sz="1300" b="1" dirty="0"/>
          </a:p>
          <a:p>
            <a:r>
              <a:rPr lang="en-US" sz="1300" b="1" dirty="0"/>
              <a:t>Watch out for:</a:t>
            </a:r>
            <a:r>
              <a:rPr lang="en-US" sz="1300" dirty="0"/>
              <a:t>  </a:t>
            </a:r>
            <a:endParaRPr lang="en-AU" sz="1300" dirty="0"/>
          </a:p>
          <a:p>
            <a:r>
              <a:rPr lang="en-US" sz="1300" dirty="0"/>
              <a:t>Sometimes it can be tricky for people to think about what they can offer. If they cannot come up with anything, ask the group of what they think a particular person in the room has got to offer? This can become a nice opportunity for people to appreciate another peer and what they bring to the group.</a:t>
            </a:r>
            <a:endParaRPr lang="en-AU" sz="1300" dirty="0"/>
          </a:p>
          <a:p>
            <a:r>
              <a:rPr lang="en-US" sz="1300" dirty="0"/>
              <a:t>To learn more check out ‘Group work’ in your Peer Facilitators Toolbox.</a:t>
            </a:r>
            <a:endParaRPr lang="en-AU" sz="1300" dirty="0"/>
          </a:p>
          <a:p>
            <a:endParaRPr lang="en-AU" baseline="0" dirty="0" smtClean="0"/>
          </a:p>
        </p:txBody>
      </p:sp>
      <p:sp>
        <p:nvSpPr>
          <p:cNvPr id="4" name="Slide Number Placeholder 3"/>
          <p:cNvSpPr>
            <a:spLocks noGrp="1"/>
          </p:cNvSpPr>
          <p:nvPr>
            <p:ph type="sldNum" sz="quarter" idx="10"/>
          </p:nvPr>
        </p:nvSpPr>
        <p:spPr/>
        <p:txBody>
          <a:bodyPr/>
          <a:lstStyle/>
          <a:p>
            <a:fld id="{7D6C12BF-33B0-0E42-8F11-3AB51A864FCB}" type="slidenum">
              <a:rPr lang="en-US" smtClean="0"/>
              <a:t>18</a:t>
            </a:fld>
            <a:endParaRPr lang="en-US"/>
          </a:p>
        </p:txBody>
      </p:sp>
    </p:spTree>
    <p:extLst>
      <p:ext uri="{BB962C8B-B14F-4D97-AF65-F5344CB8AC3E}">
        <p14:creationId xmlns:p14="http://schemas.microsoft.com/office/powerpoint/2010/main" val="116121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19 – Next Session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Session.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to build a Peer Movement?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Growing Peer Support, everywhere, </a:t>
            </a:r>
            <a:r>
              <a:rPr lang="en-US" sz="1200" kern="1200" dirty="0" err="1" smtClean="0">
                <a:solidFill>
                  <a:schemeClr val="tx1"/>
                </a:solidFill>
                <a:effectLst/>
                <a:latin typeface="+mn-lt"/>
                <a:ea typeface="+mn-ea"/>
                <a:cs typeface="+mn-cs"/>
              </a:rPr>
              <a:t>everytime</a:t>
            </a:r>
            <a:r>
              <a:rPr lang="en-US" sz="1200" kern="1200" dirty="0" smtClean="0">
                <a:solidFill>
                  <a:schemeClr val="tx1"/>
                </a:solidFill>
                <a:effectLst/>
                <a:latin typeface="+mn-lt"/>
                <a:ea typeface="+mn-ea"/>
                <a:cs typeface="+mn-cs"/>
              </a:rPr>
              <a:t>, together with more people</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Get people thinking about next session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Introduce the topics for the next session, Building a Peer Movement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Peer Movement is about the big picture and how doing peer support is creating change.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Get people excited about the next session</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19</a:t>
            </a:fld>
            <a:endParaRPr lang="en-US"/>
          </a:p>
        </p:txBody>
      </p:sp>
    </p:spTree>
    <p:extLst>
      <p:ext uri="{BB962C8B-B14F-4D97-AF65-F5344CB8AC3E}">
        <p14:creationId xmlns:p14="http://schemas.microsoft.com/office/powerpoint/2010/main" val="148660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00"/>
              </a:spcBef>
              <a:spcAft>
                <a:spcPts val="1300"/>
              </a:spcAft>
            </a:pPr>
            <a:r>
              <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rPr>
              <a:t>Slide 2	- Acknowledgement of Country</a:t>
            </a:r>
          </a:p>
          <a:p>
            <a:pPr>
              <a:spcBef>
                <a:spcPts val="1300"/>
              </a:spcBef>
              <a:spcAft>
                <a:spcPts val="1300"/>
              </a:spcAft>
            </a:pPr>
            <a:endPar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Slide description: </a:t>
            </a:r>
            <a:r>
              <a:rPr lang="en-US" sz="1300" dirty="0">
                <a:latin typeface="Verdana" panose="020B0604030504040204" pitchFamily="34" charset="0"/>
                <a:ea typeface="Calibri" panose="020F0502020204030204" pitchFamily="34" charset="0"/>
                <a:cs typeface="Times New Roman" panose="02020603050405020304" pitchFamily="18" charset="0"/>
              </a:rPr>
              <a:t>Acknowledgement of Country</a:t>
            </a:r>
            <a:endParaRPr lang="en-AU"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(Image description: A Map of Australia and a more detailed Map of the Torres Strait)</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Time:</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2- 3 minutes</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Purpose:</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Start every session by remembering that you are meeting on Aboriginal land. </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Main Points: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This is about showing respect to Aboriginal people and making sure that any Aboriginal people in the room feel welcome. </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Find out whose country you are on before the session.</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AU" sz="1300" dirty="0">
                <a:latin typeface="Verdana" panose="020B0604030504040204" pitchFamily="34" charset="0"/>
                <a:ea typeface="MS Mincho"/>
                <a:cs typeface="Verdana" panose="020B0604030504040204" pitchFamily="34" charset="0"/>
              </a:rPr>
              <a:t>If there is an Aboriginal or Torres Strait Islander person in the room ask them before you start if they want to do acknowledgement of or welcome to country. If they are an Elder of the Country you are on they can do welcome to country.</a:t>
            </a:r>
            <a:endParaRPr lang="en-US" sz="1300" dirty="0">
              <a:latin typeface="Verdana" panose="020B0604030504040204" pitchFamily="34" charset="0"/>
              <a:ea typeface="MS Mincho"/>
              <a:cs typeface="Verdana" panose="020B0604030504040204" pitchFamily="34" charset="0"/>
            </a:endParaRPr>
          </a:p>
          <a:p>
            <a:pPr>
              <a:lnSpc>
                <a:spcPct val="150000"/>
              </a:lnSpc>
              <a:spcBef>
                <a:spcPts val="650"/>
              </a:spcBef>
              <a:spcAft>
                <a:spcPts val="650"/>
              </a:spcAft>
            </a:pPr>
            <a:endParaRPr lang="en-US" sz="1500" b="1" dirty="0">
              <a:solidFill>
                <a:srgbClr val="FF6600"/>
              </a:solidFill>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5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Things to watch out for: </a:t>
            </a:r>
            <a:endParaRPr lang="en-AU" sz="1500" dirty="0">
              <a:latin typeface="Verdana" panose="020B0604030504040204" pitchFamily="34" charset="0"/>
              <a:ea typeface="Calibri" panose="020F0502020204030204" pitchFamily="34" charset="0"/>
              <a:cs typeface="Times New Roman" panose="02020603050405020304" pitchFamily="18" charset="0"/>
            </a:endParaRPr>
          </a:p>
          <a:p>
            <a:r>
              <a:rPr lang="en-AU" sz="1300" dirty="0">
                <a:latin typeface="Verdana" panose="020B0604030504040204" pitchFamily="34" charset="0"/>
                <a:ea typeface="Calibri" panose="020F0502020204030204" pitchFamily="34" charset="0"/>
                <a:cs typeface="Times New Roman" panose="02020603050405020304" pitchFamily="18" charset="0"/>
              </a:rPr>
              <a:t>You might be on country that is owned by many different people. If you are not sure, make your acknowledgement general.</a:t>
            </a:r>
            <a:endParaRPr lang="en-AU" sz="1300" dirty="0">
              <a:latin typeface="Verdana" panose="020B0604030504040204" pitchFamily="34" charset="0"/>
              <a:ea typeface="MS Mincho"/>
              <a:cs typeface="Verdana" panose="020B0604030504040204" pitchFamily="34" charset="0"/>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2</a:t>
            </a:fld>
            <a:endParaRPr lang="en-US"/>
          </a:p>
        </p:txBody>
      </p:sp>
    </p:spTree>
    <p:extLst>
      <p:ext uri="{BB962C8B-B14F-4D97-AF65-F5344CB8AC3E}">
        <p14:creationId xmlns:p14="http://schemas.microsoft.com/office/powerpoint/2010/main" val="1993452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20 – For next week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next week.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Peer support, Think about who your Peers are (make a list), Have a conversation with a Peer, Ask for or offer some support to a Peer, Come back next week to share your experiences with your Peers here!</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start to practice what they have learned about peer support in their lives.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get good at something everyone needs to practice.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group to do at least two peer tasks before next week. The slide gives some examples.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Make a list of the </a:t>
            </a:r>
            <a:r>
              <a:rPr lang="en-US" sz="1200" kern="1200" dirty="0" smtClean="0">
                <a:solidFill>
                  <a:schemeClr val="tx1"/>
                </a:solidFill>
                <a:effectLst/>
                <a:latin typeface="+mn-lt"/>
                <a:ea typeface="+mn-ea"/>
                <a:cs typeface="+mn-cs"/>
              </a:rPr>
              <a:t>peers in your life.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Find a peer to talk to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for or offer some peer support.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think you don’t have a peer, make sure you connect with someone from here before you leave. Grab a phone number and/or make a time for a coffee.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Come back next week and share with the group.</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20</a:t>
            </a:fld>
            <a:endParaRPr lang="en-US"/>
          </a:p>
        </p:txBody>
      </p:sp>
    </p:spTree>
    <p:extLst>
      <p:ext uri="{BB962C8B-B14F-4D97-AF65-F5344CB8AC3E}">
        <p14:creationId xmlns:p14="http://schemas.microsoft.com/office/powerpoint/2010/main" val="988385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Slide 57 – Check-out</a:t>
            </a:r>
          </a:p>
          <a:p>
            <a:endParaRPr lang="en-AU" sz="1300" b="1" dirty="0"/>
          </a:p>
          <a:p>
            <a:r>
              <a:rPr lang="en-US" sz="1300" b="1" dirty="0"/>
              <a:t>Slide description:</a:t>
            </a:r>
            <a:endParaRPr lang="en-AU" sz="1300" dirty="0"/>
          </a:p>
          <a:p>
            <a:r>
              <a:rPr lang="en-US" sz="1300" dirty="0"/>
              <a:t>Check out. (Image description: A woman using a wheelchair is waving and has her thumbs up)</a:t>
            </a:r>
          </a:p>
          <a:p>
            <a:endParaRPr lang="en-AU" sz="1300" dirty="0"/>
          </a:p>
          <a:p>
            <a:r>
              <a:rPr lang="en-US" sz="1300" b="1" dirty="0"/>
              <a:t>Time:</a:t>
            </a:r>
            <a:r>
              <a:rPr lang="en-US" sz="1300" dirty="0"/>
              <a:t> </a:t>
            </a:r>
            <a:endParaRPr lang="en-AU" sz="1300" dirty="0"/>
          </a:p>
          <a:p>
            <a:r>
              <a:rPr lang="en-US" sz="1300" dirty="0"/>
              <a:t>5 minutes</a:t>
            </a:r>
          </a:p>
          <a:p>
            <a:endParaRPr lang="en-AU" sz="1300" dirty="0"/>
          </a:p>
          <a:p>
            <a:r>
              <a:rPr lang="en-US" sz="1300" b="1" dirty="0"/>
              <a:t>Why:</a:t>
            </a:r>
            <a:r>
              <a:rPr lang="en-US" sz="1300" dirty="0"/>
              <a:t>  </a:t>
            </a:r>
            <a:endParaRPr lang="en-AU" sz="1300" dirty="0"/>
          </a:p>
          <a:p>
            <a:r>
              <a:rPr lang="en-US" sz="1300" dirty="0"/>
              <a:t>To find out how people are feeling and their next steps. </a:t>
            </a:r>
          </a:p>
          <a:p>
            <a:endParaRPr lang="en-AU" sz="1300" dirty="0"/>
          </a:p>
          <a:p>
            <a:r>
              <a:rPr lang="en-US" sz="1300" b="1" dirty="0"/>
              <a:t>Main Points:</a:t>
            </a:r>
            <a:r>
              <a:rPr lang="en-US" sz="1300" dirty="0"/>
              <a:t>  </a:t>
            </a:r>
            <a:endParaRPr lang="en-AU" sz="1300" dirty="0"/>
          </a:p>
          <a:p>
            <a:pPr marL="185715" indent="-185715">
              <a:buFont typeface="Arial" panose="020B0604020202020204" pitchFamily="34" charset="0"/>
              <a:buChar char="•"/>
            </a:pPr>
            <a:r>
              <a:rPr lang="en-US" sz="1300" dirty="0"/>
              <a:t>A check-out helps find out how people are feeling at the end of the workshop. </a:t>
            </a:r>
            <a:endParaRPr lang="en-AU" sz="1300" dirty="0"/>
          </a:p>
          <a:p>
            <a:pPr marL="185715" indent="-185715">
              <a:buFont typeface="Arial" panose="020B0604020202020204" pitchFamily="34" charset="0"/>
              <a:buChar char="•"/>
            </a:pPr>
            <a:r>
              <a:rPr lang="en-US" sz="1300" dirty="0"/>
              <a:t>It is also a very powerful way of building accountability and community.</a:t>
            </a:r>
            <a:endParaRPr lang="en-AU" sz="1300" dirty="0"/>
          </a:p>
          <a:p>
            <a:pPr marL="185715" indent="-185715">
              <a:buFont typeface="Arial" panose="020B0604020202020204" pitchFamily="34" charset="0"/>
              <a:buChar char="•"/>
            </a:pPr>
            <a:r>
              <a:rPr lang="en-US" sz="1300" dirty="0"/>
              <a:t>Ask everyone to write down one word about how they are feeling at the end of the training and one next action from today’s training that they are going to take in peer support</a:t>
            </a:r>
            <a:endParaRPr lang="en-AU" sz="1300" dirty="0"/>
          </a:p>
          <a:p>
            <a:pPr marL="185715" indent="-185715">
              <a:buFont typeface="Arial" panose="020B0604020202020204" pitchFamily="34" charset="0"/>
              <a:buChar char="•"/>
            </a:pPr>
            <a:r>
              <a:rPr lang="en-US" sz="1300" dirty="0"/>
              <a:t>Ask everyone to share their one word and action with the group</a:t>
            </a:r>
            <a:endParaRPr lang="en-AU" sz="1300" dirty="0"/>
          </a:p>
          <a:p>
            <a:pPr marL="185715" indent="-185715">
              <a:buFont typeface="Arial" panose="020B0604020202020204" pitchFamily="34" charset="0"/>
              <a:buChar char="•"/>
            </a:pPr>
            <a:r>
              <a:rPr lang="en-US" sz="1300" dirty="0"/>
              <a:t>Make sure someone is available to write down people’s answers </a:t>
            </a:r>
            <a:endParaRPr lang="en-AU" sz="1300" dirty="0"/>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21</a:t>
            </a:fld>
            <a:endParaRPr lang="en-US"/>
          </a:p>
        </p:txBody>
      </p:sp>
    </p:spTree>
    <p:extLst>
      <p:ext uri="{BB962C8B-B14F-4D97-AF65-F5344CB8AC3E}">
        <p14:creationId xmlns:p14="http://schemas.microsoft.com/office/powerpoint/2010/main" val="286359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b="1" dirty="0"/>
              <a:t>Slide 56 – Post Evaluation </a:t>
            </a:r>
          </a:p>
          <a:p>
            <a:endParaRPr lang="en-AU" sz="1300" b="1" dirty="0"/>
          </a:p>
          <a:p>
            <a:r>
              <a:rPr lang="en-US" sz="1300" b="1" dirty="0"/>
              <a:t>Slide description:</a:t>
            </a:r>
            <a:endParaRPr lang="en-AU" sz="1300" dirty="0"/>
          </a:p>
          <a:p>
            <a:r>
              <a:rPr lang="en-US" sz="1300" dirty="0"/>
              <a:t>Post evaluation</a:t>
            </a:r>
          </a:p>
          <a:p>
            <a:endParaRPr lang="en-AU" sz="1300" dirty="0"/>
          </a:p>
          <a:p>
            <a:r>
              <a:rPr lang="en-US" sz="1300" b="1" dirty="0"/>
              <a:t>Time:</a:t>
            </a:r>
            <a:r>
              <a:rPr lang="en-US" sz="1300" dirty="0"/>
              <a:t> </a:t>
            </a:r>
            <a:endParaRPr lang="en-AU" sz="1300" dirty="0"/>
          </a:p>
          <a:p>
            <a:r>
              <a:rPr lang="en-US" sz="1300" dirty="0"/>
              <a:t>5 minutes</a:t>
            </a:r>
          </a:p>
          <a:p>
            <a:endParaRPr lang="en-AU" sz="1300" dirty="0"/>
          </a:p>
          <a:p>
            <a:r>
              <a:rPr lang="en-US" sz="1300" b="1" dirty="0"/>
              <a:t>Why:</a:t>
            </a:r>
            <a:r>
              <a:rPr lang="en-US" sz="1300" dirty="0"/>
              <a:t>  </a:t>
            </a:r>
            <a:endParaRPr lang="en-AU" sz="1300" dirty="0"/>
          </a:p>
          <a:p>
            <a:r>
              <a:rPr lang="en-US" sz="1300" dirty="0"/>
              <a:t>To get </a:t>
            </a:r>
            <a:r>
              <a:rPr lang="en-AU" sz="1300" dirty="0"/>
              <a:t>feedback on how to improve the program. </a:t>
            </a:r>
          </a:p>
          <a:p>
            <a:endParaRPr lang="en-AU" sz="1300" dirty="0"/>
          </a:p>
          <a:p>
            <a:r>
              <a:rPr lang="en-US" sz="1300" b="1" dirty="0"/>
              <a:t>Main Points:</a:t>
            </a:r>
            <a:r>
              <a:rPr lang="en-US" sz="1300" dirty="0"/>
              <a:t>  </a:t>
            </a:r>
            <a:endParaRPr lang="en-AU" sz="1300" dirty="0"/>
          </a:p>
          <a:p>
            <a:pPr marL="185715" indent="-185715">
              <a:buFont typeface="Arial" panose="020B0604020202020204" pitchFamily="34" charset="0"/>
              <a:buChar char="•"/>
            </a:pPr>
            <a:r>
              <a:rPr lang="en-US" sz="1300" dirty="0"/>
              <a:t>Hand out the Post Evaluation form. </a:t>
            </a:r>
            <a:endParaRPr lang="en-AU" sz="1300" dirty="0"/>
          </a:p>
          <a:p>
            <a:pPr marL="185715" indent="-185715">
              <a:buFont typeface="Arial" panose="020B0604020202020204" pitchFamily="34" charset="0"/>
              <a:buChar char="•"/>
            </a:pPr>
            <a:r>
              <a:rPr lang="en-US" sz="1300" dirty="0"/>
              <a:t>This evaluation form asks people what they have learned from the session.</a:t>
            </a:r>
            <a:endParaRPr lang="en-AU" sz="1300" dirty="0"/>
          </a:p>
          <a:p>
            <a:pPr marL="185715" indent="-185715">
              <a:buFont typeface="Arial" panose="020B0604020202020204" pitchFamily="34" charset="0"/>
              <a:buChar char="•"/>
            </a:pPr>
            <a:r>
              <a:rPr lang="en-US" sz="1300" dirty="0"/>
              <a:t>This is not a test.</a:t>
            </a:r>
            <a:endParaRPr lang="en-AU" sz="1300" dirty="0"/>
          </a:p>
          <a:p>
            <a:pPr marL="185715" indent="-185715">
              <a:buFont typeface="Arial" panose="020B0604020202020204" pitchFamily="34" charset="0"/>
              <a:buChar char="•"/>
            </a:pPr>
            <a:r>
              <a:rPr lang="en-US" sz="1300" dirty="0"/>
              <a:t>It will help to improve the program for everyone.  </a:t>
            </a:r>
            <a:endParaRPr lang="en-AU" sz="1300" dirty="0"/>
          </a:p>
          <a:p>
            <a:pPr marL="185715" indent="-185715">
              <a:buFont typeface="Arial" panose="020B0604020202020204" pitchFamily="34" charset="0"/>
              <a:buChar char="•"/>
            </a:pPr>
            <a:r>
              <a:rPr lang="en-US" sz="1300" dirty="0"/>
              <a:t>Please be honest and give us feedback.</a:t>
            </a:r>
            <a:endParaRPr lang="en-AU" sz="1300" dirty="0"/>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22</a:t>
            </a:fld>
            <a:endParaRPr lang="en-US"/>
          </a:p>
        </p:txBody>
      </p:sp>
    </p:spTree>
    <p:extLst>
      <p:ext uri="{BB962C8B-B14F-4D97-AF65-F5344CB8AC3E}">
        <p14:creationId xmlns:p14="http://schemas.microsoft.com/office/powerpoint/2010/main" val="270506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00"/>
              </a:spcBef>
              <a:spcAft>
                <a:spcPts val="1300"/>
              </a:spcAft>
            </a:pPr>
            <a:r>
              <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rPr>
              <a:t>Slide 3 – Housekeeping</a:t>
            </a:r>
          </a:p>
          <a:p>
            <a:pPr>
              <a:spcBef>
                <a:spcPts val="1300"/>
              </a:spcBef>
              <a:spcAft>
                <a:spcPts val="1300"/>
              </a:spcAft>
            </a:pPr>
            <a:endPar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Slide description: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Housekeeping, Exits and emergencies, Bathrooms (including accessible bathrooms), Phones, Breaks</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Time:</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2 minutes</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Why:</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AU" sz="1300" dirty="0">
                <a:latin typeface="Verdana" panose="020B0604030504040204" pitchFamily="34" charset="0"/>
                <a:ea typeface="Calibri" panose="020F0502020204030204" pitchFamily="34" charset="0"/>
                <a:cs typeface="Times New Roman" panose="02020603050405020304" pitchFamily="18" charset="0"/>
              </a:rPr>
              <a:t>To make sure everyone knows about the venue, the breaks for the session and to turn their phones off.</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Main Points: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Introduce yourself to the group and say where you are from. </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Make sure you knows the emergency procedure and where the bathrooms are.</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If you are having a break, you might let people know when, or you might say that there will be a morning tea break, a lunch break and a short break in the afternoon.</a:t>
            </a:r>
            <a:endParaRPr lang="en-AU" sz="1300" dirty="0">
              <a:latin typeface="Verdana" panose="020B0604030504040204" pitchFamily="34" charset="0"/>
              <a:ea typeface="MS Mincho"/>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3</a:t>
            </a:fld>
            <a:endParaRPr lang="en-US"/>
          </a:p>
        </p:txBody>
      </p:sp>
    </p:spTree>
    <p:extLst>
      <p:ext uri="{BB962C8B-B14F-4D97-AF65-F5344CB8AC3E}">
        <p14:creationId xmlns:p14="http://schemas.microsoft.com/office/powerpoint/2010/main" val="88667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00"/>
              </a:spcBef>
              <a:spcAft>
                <a:spcPts val="1300"/>
              </a:spcAft>
            </a:pPr>
            <a:r>
              <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rPr>
              <a:t>Slide 4 – Our Purpose</a:t>
            </a:r>
          </a:p>
          <a:p>
            <a:pPr>
              <a:spcBef>
                <a:spcPts val="1300"/>
              </a:spcBef>
              <a:spcAft>
                <a:spcPts val="1300"/>
              </a:spcAft>
            </a:pPr>
            <a:endPar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Slide description:</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Our Purpose: “Be the change you want to see in the world” - Mahatma Gandhi</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Time:</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2 minutes</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Why:</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Motivate the group and focus the attention.</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Main Points: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Let the group know that we are here today to learn about peer support.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Read out the quote.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quote talks says that we can all create positive change in the world.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about what the quote means to you.</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about how making positive change is what we are here to do today. </a:t>
            </a:r>
            <a:endParaRPr lang="en-AU" sz="1200" kern="1200" dirty="0" smtClean="0">
              <a:solidFill>
                <a:schemeClr val="tx1"/>
              </a:solidFill>
              <a:effectLst/>
              <a:latin typeface="+mn-lt"/>
              <a:ea typeface="+mn-ea"/>
              <a:cs typeface="+mn-cs"/>
            </a:endParaRPr>
          </a:p>
          <a:p>
            <a:pPr>
              <a:lnSpc>
                <a:spcPct val="150000"/>
              </a:lnSpc>
              <a:spcBef>
                <a:spcPts val="650"/>
              </a:spcBef>
              <a:spcAft>
                <a:spcPts val="650"/>
              </a:spcAft>
            </a:pPr>
            <a:endPar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Watch out for:</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Don't spend too much time on the quote. It might not work for everyone.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7D6C12BF-33B0-0E42-8F11-3AB51A864FCB}" type="slidenum">
              <a:rPr lang="en-US" smtClean="0"/>
              <a:t>4</a:t>
            </a:fld>
            <a:endParaRPr lang="en-US"/>
          </a:p>
        </p:txBody>
      </p:sp>
    </p:spTree>
    <p:extLst>
      <p:ext uri="{BB962C8B-B14F-4D97-AF65-F5344CB8AC3E}">
        <p14:creationId xmlns:p14="http://schemas.microsoft.com/office/powerpoint/2010/main" val="233522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00"/>
              </a:spcBef>
              <a:spcAft>
                <a:spcPts val="1300"/>
              </a:spcAft>
            </a:pPr>
            <a:r>
              <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rPr>
              <a:t>Slide 5 – Welcome </a:t>
            </a:r>
          </a:p>
          <a:p>
            <a:pPr>
              <a:spcBef>
                <a:spcPts val="1300"/>
              </a:spcBef>
              <a:spcAft>
                <a:spcPts val="1300"/>
              </a:spcAft>
            </a:pPr>
            <a:endPar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Slide description: </a:t>
            </a: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Welcome.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(Image Description: the word welcome in many different languages and </a:t>
            </a:r>
            <a:r>
              <a:rPr lang="en-US" sz="1300" dirty="0" err="1">
                <a:latin typeface="Verdana" panose="020B0604030504040204" pitchFamily="34" charset="0"/>
                <a:ea typeface="Calibri" panose="020F0502020204030204" pitchFamily="34" charset="0"/>
                <a:cs typeface="Times New Roman" panose="02020603050405020304" pitchFamily="18" charset="0"/>
              </a:rPr>
              <a:t>colours</a:t>
            </a:r>
            <a:r>
              <a:rPr lang="en-US" sz="1300" dirty="0">
                <a:latin typeface="Verdana" panose="020B0604030504040204" pitchFamily="34" charset="0"/>
                <a:ea typeface="Calibri" panose="020F0502020204030204" pitchFamily="34" charset="0"/>
                <a:cs typeface="Times New Roman" panose="02020603050405020304" pitchFamily="18" charset="0"/>
              </a:rPr>
              <a:t>)</a:t>
            </a: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 </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Time:</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15-20 minutes</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Why:</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So that people get to know each other and feel welcome. </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Main Points: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Peer support starts with getting to know one another.</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Ask everyone to introduce themselves and say something about themselves. </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Make sure that everyone in the room has a chance to speak. Very important.</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Thank everyone for their contribution.</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If you are going a bit over time, don't panic. </a:t>
            </a:r>
            <a:endParaRPr lang="en-AU" sz="1300" dirty="0">
              <a:latin typeface="Verdana" panose="020B0604030504040204" pitchFamily="34" charset="0"/>
              <a:ea typeface="MS Mincho"/>
              <a:cs typeface="Verdana" panose="020B0604030504040204" pitchFamily="34" charset="0"/>
            </a:endParaRPr>
          </a:p>
          <a:p>
            <a:pPr>
              <a:lnSpc>
                <a:spcPct val="150000"/>
              </a:lnSpc>
              <a:spcBef>
                <a:spcPts val="650"/>
              </a:spcBef>
              <a:spcAft>
                <a:spcPts val="650"/>
              </a:spcAft>
              <a:buClr>
                <a:srgbClr val="FF6600"/>
              </a:buClr>
            </a:pPr>
            <a:endParaRPr lang="en-US" sz="1300" dirty="0">
              <a:latin typeface="Verdana" panose="020B0604030504040204" pitchFamily="34" charset="0"/>
              <a:ea typeface="MS Mincho"/>
              <a:cs typeface="Verdana" panose="020B0604030504040204" pitchFamily="34" charset="0"/>
            </a:endParaRPr>
          </a:p>
          <a:p>
            <a:pPr>
              <a:lnSpc>
                <a:spcPct val="150000"/>
              </a:lnSpc>
              <a:spcBef>
                <a:spcPts val="650"/>
              </a:spcBef>
              <a:spcAft>
                <a:spcPts val="650"/>
              </a:spcAft>
              <a:buClr>
                <a:srgbClr val="FF6600"/>
              </a:buClr>
            </a:pPr>
            <a:r>
              <a:rPr lang="en-US" sz="1300" dirty="0">
                <a:latin typeface="Verdana" panose="020B0604030504040204" pitchFamily="34" charset="0"/>
                <a:ea typeface="MS Mincho"/>
                <a:cs typeface="Verdana" panose="020B0604030504040204" pitchFamily="34" charset="0"/>
              </a:rPr>
              <a:t>You can also try a simple </a:t>
            </a:r>
            <a:r>
              <a:rPr lang="en-US" sz="1300" b="1" dirty="0">
                <a:latin typeface="Verdana" panose="020B0604030504040204" pitchFamily="34" charset="0"/>
                <a:ea typeface="MS Mincho"/>
                <a:cs typeface="Verdana" panose="020B0604030504040204" pitchFamily="34" charset="0"/>
              </a:rPr>
              <a:t>ice-breaker</a:t>
            </a:r>
            <a:r>
              <a:rPr lang="en-US" sz="1300" dirty="0">
                <a:latin typeface="Verdana" panose="020B0604030504040204" pitchFamily="34" charset="0"/>
                <a:ea typeface="MS Mincho"/>
                <a:cs typeface="Verdana" panose="020B0604030504040204" pitchFamily="34" charset="0"/>
              </a:rPr>
              <a:t>, like asking people to introduce themselves and ask:</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Font typeface="+mj-lt"/>
              <a:buAutoNum type="arabicPeriod"/>
            </a:pPr>
            <a:r>
              <a:rPr lang="en-US" sz="1300" dirty="0">
                <a:latin typeface="Verdana" panose="020B0604030504040204" pitchFamily="34" charset="0"/>
                <a:ea typeface="Calibri" panose="020F0502020204030204" pitchFamily="34" charset="0"/>
                <a:cs typeface="Times New Roman" panose="02020603050405020304" pitchFamily="18" charset="0"/>
              </a:rPr>
              <a:t>What is one thing that makes you happy?</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371429" indent="-371429">
              <a:lnSpc>
                <a:spcPct val="150000"/>
              </a:lnSpc>
              <a:spcBef>
                <a:spcPts val="650"/>
              </a:spcBef>
              <a:spcAft>
                <a:spcPts val="650"/>
              </a:spcAft>
              <a:buFont typeface="+mj-lt"/>
              <a:buAutoNum type="arabicPeriod"/>
            </a:pPr>
            <a:r>
              <a:rPr lang="en-US" sz="1300" dirty="0">
                <a:latin typeface="Verdana" panose="020B0604030504040204" pitchFamily="34" charset="0"/>
                <a:ea typeface="Calibri" panose="020F0502020204030204" pitchFamily="34" charset="0"/>
                <a:cs typeface="Times New Roman" panose="02020603050405020304" pitchFamily="18" charset="0"/>
              </a:rPr>
              <a:t>And what is one thing you would like to get out of today?</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For more ideas, read </a:t>
            </a:r>
            <a:r>
              <a:rPr lang="en-US" sz="1300" b="1" dirty="0">
                <a:latin typeface="Verdana" panose="020B0604030504040204" pitchFamily="34" charset="0"/>
                <a:ea typeface="Calibri" panose="020F0502020204030204" pitchFamily="34" charset="0"/>
                <a:cs typeface="Times New Roman" panose="02020603050405020304" pitchFamily="18" charset="0"/>
              </a:rPr>
              <a:t>Introduction/ Welcome</a:t>
            </a:r>
            <a:r>
              <a:rPr lang="en-US" sz="1300" dirty="0">
                <a:latin typeface="Verdana" panose="020B0604030504040204" pitchFamily="34" charset="0"/>
                <a:ea typeface="Calibri" panose="020F0502020204030204" pitchFamily="34" charset="0"/>
                <a:cs typeface="Times New Roman" panose="02020603050405020304" pitchFamily="18" charset="0"/>
              </a:rPr>
              <a:t> and </a:t>
            </a:r>
            <a:r>
              <a:rPr lang="en-US" sz="1300" b="1" dirty="0">
                <a:latin typeface="Verdana" panose="020B0604030504040204" pitchFamily="34" charset="0"/>
                <a:ea typeface="Calibri" panose="020F0502020204030204" pitchFamily="34" charset="0"/>
                <a:cs typeface="Times New Roman" panose="02020603050405020304" pitchFamily="18" charset="0"/>
              </a:rPr>
              <a:t>Icebreakers</a:t>
            </a:r>
            <a:r>
              <a:rPr lang="en-US" sz="1300" dirty="0">
                <a:latin typeface="Verdana" panose="020B0604030504040204" pitchFamily="34" charset="0"/>
                <a:ea typeface="Calibri" panose="020F0502020204030204" pitchFamily="34" charset="0"/>
                <a:cs typeface="Times New Roman" panose="02020603050405020304" pitchFamily="18" charset="0"/>
              </a:rPr>
              <a:t> in the Peer Facilitators Toolbox. </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Things to watch out for:</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185715" indent="-185715">
              <a:lnSpc>
                <a:spcPct val="150000"/>
              </a:lnSpc>
              <a:spcBef>
                <a:spcPts val="650"/>
              </a:spcBef>
              <a:spcAft>
                <a:spcPts val="650"/>
              </a:spcAft>
              <a:buFont typeface="Arial" panose="020B0604020202020204" pitchFamily="34" charset="0"/>
              <a:buChar char="•"/>
            </a:pPr>
            <a:r>
              <a:rPr lang="en-US" sz="1300" dirty="0">
                <a:latin typeface="Verdana" panose="020B0604030504040204" pitchFamily="34" charset="0"/>
                <a:ea typeface="Calibri" panose="020F0502020204030204" pitchFamily="34" charset="0"/>
                <a:cs typeface="Times New Roman" panose="02020603050405020304" pitchFamily="18" charset="0"/>
              </a:rPr>
              <a:t>Make sure everyone gets equal time to speak. Ask people to share one thing only.</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185715" indent="-185715">
              <a:lnSpc>
                <a:spcPct val="150000"/>
              </a:lnSpc>
              <a:spcBef>
                <a:spcPts val="650"/>
              </a:spcBef>
              <a:spcAft>
                <a:spcPts val="650"/>
              </a:spcAft>
              <a:buFont typeface="Arial" panose="020B0604020202020204" pitchFamily="34" charset="0"/>
              <a:buChar char="•"/>
            </a:pPr>
            <a:r>
              <a:rPr lang="en-US" sz="1300" dirty="0">
                <a:latin typeface="Verdana" panose="020B0604030504040204" pitchFamily="34" charset="0"/>
                <a:ea typeface="Calibri" panose="020F0502020204030204" pitchFamily="34" charset="0"/>
                <a:cs typeface="Times New Roman" panose="02020603050405020304" pitchFamily="18" charset="0"/>
              </a:rPr>
              <a:t>The length of this exercise will depend on the size of your group.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185715" indent="-185715">
              <a:lnSpc>
                <a:spcPct val="150000"/>
              </a:lnSpc>
              <a:spcBef>
                <a:spcPts val="650"/>
              </a:spcBef>
              <a:spcAft>
                <a:spcPts val="650"/>
              </a:spcAft>
              <a:buFont typeface="Arial" panose="020B0604020202020204" pitchFamily="34" charset="0"/>
              <a:buChar char="•"/>
            </a:pPr>
            <a:r>
              <a:rPr lang="en-US" sz="1300" dirty="0">
                <a:latin typeface="Verdana" panose="020B0604030504040204" pitchFamily="34" charset="0"/>
                <a:ea typeface="Calibri" panose="020F0502020204030204" pitchFamily="34" charset="0"/>
                <a:cs typeface="Times New Roman" panose="02020603050405020304" pitchFamily="18" charset="0"/>
              </a:rPr>
              <a:t>This may be first time people are together and you will need to give time for them to get to know one another.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185715" indent="-185715">
              <a:lnSpc>
                <a:spcPct val="150000"/>
              </a:lnSpc>
              <a:spcBef>
                <a:spcPts val="650"/>
              </a:spcBef>
              <a:spcAft>
                <a:spcPts val="650"/>
              </a:spcAft>
              <a:buFont typeface="Arial" panose="020B0604020202020204" pitchFamily="34" charset="0"/>
              <a:buChar char="•"/>
            </a:pPr>
            <a:r>
              <a:rPr lang="en-US" sz="1300" dirty="0">
                <a:latin typeface="Verdana" panose="020B0604030504040204" pitchFamily="34" charset="0"/>
                <a:ea typeface="Calibri" panose="020F0502020204030204" pitchFamily="34" charset="0"/>
                <a:cs typeface="Times New Roman" panose="02020603050405020304" pitchFamily="18" charset="0"/>
              </a:rPr>
              <a:t>If you are going a bit over time, don't panic. You can simply push a bit faster through the content.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5</a:t>
            </a:fld>
            <a:endParaRPr lang="en-US"/>
          </a:p>
        </p:txBody>
      </p:sp>
    </p:spTree>
    <p:extLst>
      <p:ext uri="{BB962C8B-B14F-4D97-AF65-F5344CB8AC3E}">
        <p14:creationId xmlns:p14="http://schemas.microsoft.com/office/powerpoint/2010/main" val="132411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00"/>
              </a:spcBef>
              <a:spcAft>
                <a:spcPts val="1300"/>
              </a:spcAft>
            </a:pPr>
            <a:r>
              <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rPr>
              <a:t>Slide 6 – Pre Evaluation </a:t>
            </a:r>
          </a:p>
          <a:p>
            <a:pPr>
              <a:spcBef>
                <a:spcPts val="1300"/>
              </a:spcBef>
              <a:spcAft>
                <a:spcPts val="1300"/>
              </a:spcAft>
            </a:pPr>
            <a:r>
              <a:rPr lang="en-US" sz="1300" dirty="0">
                <a:solidFill>
                  <a:srgbClr val="0000FF"/>
                </a:solidFill>
                <a:latin typeface="Verdana" panose="020B0604030504040204" pitchFamily="34" charset="0"/>
                <a:ea typeface="Calibri" panose="020F0502020204030204" pitchFamily="34" charset="0"/>
                <a:cs typeface="Times New Roman" panose="02020603050405020304" pitchFamily="18" charset="0"/>
              </a:rPr>
              <a:t>Note: only use this slide if you are evaluating this workshop.</a:t>
            </a:r>
          </a:p>
          <a:p>
            <a:pPr>
              <a:spcBef>
                <a:spcPts val="1300"/>
              </a:spcBef>
              <a:spcAft>
                <a:spcPts val="1300"/>
              </a:spcAft>
            </a:pPr>
            <a:endPar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Slide description:</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Pre Evaluation.</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(Image description: a hand holding a pen to fill out a form)</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Time:</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15 minutes</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Why:</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To improve the program for everyone.</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Main Points: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Hand out any Pre Evaluation forms.</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This evaluation form will help improve the program for everyone.  </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Please be honest and give us feedback.</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It is not a test and it is not compulsory.</a:t>
            </a:r>
          </a:p>
          <a:p>
            <a:pPr>
              <a:lnSpc>
                <a:spcPct val="150000"/>
              </a:lnSpc>
              <a:spcBef>
                <a:spcPts val="650"/>
              </a:spcBef>
              <a:spcAft>
                <a:spcPts val="650"/>
              </a:spcAft>
              <a:buClr>
                <a:srgbClr val="FF6600"/>
              </a:buClr>
            </a:pPr>
            <a:endParaRPr lang="en-AU" sz="1300" dirty="0">
              <a:latin typeface="Verdana" panose="020B0604030504040204" pitchFamily="34" charset="0"/>
              <a:ea typeface="MS Mincho"/>
              <a:cs typeface="Verdana" panose="020B0604030504040204" pitchFamily="34"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Extra Questions: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Does anyone need help filling in this form? </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Things to watch out for:</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Some people might feel uncomfortable filling this out or asking for help. Make sure someone is available to help.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7D6C12BF-33B0-0E42-8F11-3AB51A864FCB}" type="slidenum">
              <a:rPr lang="en-US" smtClean="0"/>
              <a:t>6</a:t>
            </a:fld>
            <a:endParaRPr lang="en-US"/>
          </a:p>
        </p:txBody>
      </p:sp>
    </p:spTree>
    <p:extLst>
      <p:ext uri="{BB962C8B-B14F-4D97-AF65-F5344CB8AC3E}">
        <p14:creationId xmlns:p14="http://schemas.microsoft.com/office/powerpoint/2010/main" val="270284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00"/>
              </a:spcBef>
              <a:spcAft>
                <a:spcPts val="1300"/>
              </a:spcAft>
            </a:pPr>
            <a:r>
              <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rPr>
              <a:t>Slide 7 – What do you want to get out of </a:t>
            </a:r>
            <a:r>
              <a:rPr lang="en-AU" sz="1500" b="1" dirty="0" smtClean="0">
                <a:solidFill>
                  <a:srgbClr val="0000FF"/>
                </a:solidFill>
                <a:latin typeface="Verdana" panose="020B0604030504040204" pitchFamily="34" charset="0"/>
                <a:ea typeface="MS Gothic" panose="020B0609070205080204" pitchFamily="49" charset="-128"/>
                <a:cs typeface="Times New Roman" panose="02020603050405020304" pitchFamily="18" charset="0"/>
              </a:rPr>
              <a:t>this program?</a:t>
            </a:r>
            <a:endPar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endParaRPr>
          </a:p>
          <a:p>
            <a:pPr>
              <a:spcBef>
                <a:spcPts val="1300"/>
              </a:spcBef>
              <a:spcAft>
                <a:spcPts val="1300"/>
              </a:spcAft>
            </a:pPr>
            <a:endPar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Slide description:</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What do you want to get out of </a:t>
            </a:r>
            <a:r>
              <a:rPr lang="en-US" sz="1300" dirty="0" smtClean="0">
                <a:latin typeface="Verdana" panose="020B0604030504040204" pitchFamily="34" charset="0"/>
                <a:ea typeface="Calibri" panose="020F0502020204030204" pitchFamily="34" charset="0"/>
                <a:cs typeface="Times New Roman" panose="02020603050405020304" pitchFamily="18" charset="0"/>
              </a:rPr>
              <a:t>this program?</a:t>
            </a:r>
            <a:endParaRPr lang="en-US"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Time:</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5 minutes</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Why:</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To find out people’s expectations for the </a:t>
            </a:r>
            <a:r>
              <a:rPr lang="en-US" sz="1300" dirty="0" smtClean="0">
                <a:latin typeface="Verdana" panose="020B0604030504040204" pitchFamily="34" charset="0"/>
                <a:ea typeface="Calibri" panose="020F0502020204030204" pitchFamily="34" charset="0"/>
                <a:cs typeface="Times New Roman" panose="02020603050405020304" pitchFamily="18" charset="0"/>
              </a:rPr>
              <a:t>program. </a:t>
            </a:r>
            <a:endParaRPr lang="en-US"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Main Points: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Ask the group what they want to get out of </a:t>
            </a:r>
            <a:r>
              <a:rPr lang="en-US" sz="1300" dirty="0" smtClean="0">
                <a:latin typeface="Verdana" panose="020B0604030504040204" pitchFamily="34" charset="0"/>
                <a:ea typeface="MS Mincho"/>
                <a:cs typeface="Verdana" panose="020B0604030504040204" pitchFamily="34" charset="0"/>
              </a:rPr>
              <a:t>the program.</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Write all responses on a whiteboard / butcher’s paper.</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Help people feel heard by repeating what they say. </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Write </a:t>
            </a:r>
            <a:r>
              <a:rPr lang="en-US" sz="1300" b="1" dirty="0">
                <a:latin typeface="Verdana" panose="020B0604030504040204" pitchFamily="34" charset="0"/>
                <a:ea typeface="MS Mincho"/>
                <a:cs typeface="Verdana" panose="020B0604030504040204" pitchFamily="34" charset="0"/>
              </a:rPr>
              <a:t>Parking Lot</a:t>
            </a:r>
            <a:r>
              <a:rPr lang="en-US" sz="1300" dirty="0">
                <a:latin typeface="Verdana" panose="020B0604030504040204" pitchFamily="34" charset="0"/>
                <a:ea typeface="MS Mincho"/>
                <a:cs typeface="Verdana" panose="020B0604030504040204" pitchFamily="34" charset="0"/>
              </a:rPr>
              <a:t> at the top of another piece of butcher’s paper. If someone says something that you cannot cover, write it down here.  </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For more ideas, read about </a:t>
            </a:r>
            <a:r>
              <a:rPr lang="en-US" sz="1300" b="1" dirty="0">
                <a:latin typeface="Verdana" panose="020B0604030504040204" pitchFamily="34" charset="0"/>
                <a:ea typeface="MS Mincho"/>
                <a:cs typeface="Verdana" panose="020B0604030504040204" pitchFamily="34" charset="0"/>
              </a:rPr>
              <a:t>Expectations and the Parking Lot </a:t>
            </a:r>
            <a:r>
              <a:rPr lang="en-US" sz="1300" dirty="0">
                <a:latin typeface="Verdana" panose="020B0604030504040204" pitchFamily="34" charset="0"/>
                <a:ea typeface="MS Mincho"/>
                <a:cs typeface="Verdana" panose="020B0604030504040204" pitchFamily="34" charset="0"/>
              </a:rPr>
              <a:t>in the </a:t>
            </a:r>
            <a:r>
              <a:rPr lang="en-US" sz="1300" b="1" dirty="0">
                <a:latin typeface="Verdana" panose="020B0604030504040204" pitchFamily="34" charset="0"/>
                <a:ea typeface="MS Mincho"/>
                <a:cs typeface="Verdana" panose="020B0604030504040204" pitchFamily="34" charset="0"/>
              </a:rPr>
              <a:t>Peer Facilitators Toolbox</a:t>
            </a:r>
            <a:r>
              <a:rPr lang="en-US" sz="1300" dirty="0">
                <a:latin typeface="Verdana" panose="020B0604030504040204" pitchFamily="34" charset="0"/>
                <a:ea typeface="MS Mincho"/>
                <a:cs typeface="Verdana" panose="020B0604030504040204" pitchFamily="34" charset="0"/>
              </a:rPr>
              <a:t>.</a:t>
            </a:r>
            <a:endParaRPr lang="en-AU" sz="1300" dirty="0">
              <a:latin typeface="Verdana" panose="020B0604030504040204" pitchFamily="34" charset="0"/>
              <a:ea typeface="MS Mincho"/>
              <a:cs typeface="Verdana" panose="020B0604030504040204" pitchFamily="34" charset="0"/>
            </a:endParaRPr>
          </a:p>
          <a:p>
            <a:pPr>
              <a:lnSpc>
                <a:spcPct val="150000"/>
              </a:lnSpc>
              <a:spcBef>
                <a:spcPts val="650"/>
              </a:spcBef>
              <a:spcAft>
                <a:spcPts val="650"/>
              </a:spcAft>
            </a:pPr>
            <a:endPar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Extra Questions: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If you walked away with one thing after today, what would that be?</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Things to watch out for:</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r>
              <a:rPr lang="en-AU" dirty="0">
                <a:latin typeface="Verdana" panose="020B0604030504040204" pitchFamily="34" charset="0"/>
                <a:ea typeface="Calibri" panose="020F0502020204030204" pitchFamily="34" charset="0"/>
                <a:cs typeface="Times New Roman" panose="02020603050405020304" pitchFamily="18" charset="0"/>
              </a:rPr>
              <a:t>Some people might want something different. That’s okay! Make some time at the end of the day for people to talk about what they want. This is peer support in action! </a:t>
            </a:r>
            <a:endParaRPr lang="en-AU" dirty="0"/>
          </a:p>
        </p:txBody>
      </p:sp>
      <p:sp>
        <p:nvSpPr>
          <p:cNvPr id="4" name="Slide Number Placeholder 3"/>
          <p:cNvSpPr>
            <a:spLocks noGrp="1"/>
          </p:cNvSpPr>
          <p:nvPr>
            <p:ph type="sldNum" sz="quarter" idx="10"/>
          </p:nvPr>
        </p:nvSpPr>
        <p:spPr/>
        <p:txBody>
          <a:bodyPr/>
          <a:lstStyle/>
          <a:p>
            <a:fld id="{7D6C12BF-33B0-0E42-8F11-3AB51A864FCB}" type="slidenum">
              <a:rPr lang="en-US" smtClean="0"/>
              <a:t>7</a:t>
            </a:fld>
            <a:endParaRPr lang="en-US"/>
          </a:p>
        </p:txBody>
      </p:sp>
    </p:spTree>
    <p:extLst>
      <p:ext uri="{BB962C8B-B14F-4D97-AF65-F5344CB8AC3E}">
        <p14:creationId xmlns:p14="http://schemas.microsoft.com/office/powerpoint/2010/main" val="412232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00"/>
              </a:spcBef>
              <a:spcAft>
                <a:spcPts val="1300"/>
              </a:spcAft>
            </a:pPr>
            <a:r>
              <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rPr>
              <a:t>Slide 8 – Introduction to Peer Support</a:t>
            </a:r>
          </a:p>
          <a:p>
            <a:pPr>
              <a:spcBef>
                <a:spcPts val="1300"/>
              </a:spcBef>
              <a:spcAft>
                <a:spcPts val="1300"/>
              </a:spcAft>
            </a:pPr>
            <a:endParaRPr lang="en-AU" sz="15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Slide description:</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Introduction to Peer Support. Part 1: Why Peer Support? Part 2: How to build a Peer Movement? Part 3: What skills do I need?</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Time:</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2-5 minutes</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Why:</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Provide an overview of the whole training. </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Main Points: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This training is made up of three different sessions. </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Session 1 covers what peer support means and why it is important.</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Session 2 covers what a peer movement is and how to make it happen. </a:t>
            </a:r>
            <a:endParaRPr lang="en-AU" sz="13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300" dirty="0">
                <a:latin typeface="Verdana" panose="020B0604030504040204" pitchFamily="34" charset="0"/>
                <a:ea typeface="MS Mincho"/>
                <a:cs typeface="Verdana" panose="020B0604030504040204" pitchFamily="34" charset="0"/>
              </a:rPr>
              <a:t>Session 3 covers the most important skills for doing peer support.  </a:t>
            </a:r>
          </a:p>
          <a:p>
            <a:pPr marL="371429" indent="-371429">
              <a:lnSpc>
                <a:spcPct val="150000"/>
              </a:lnSpc>
              <a:spcBef>
                <a:spcPts val="650"/>
              </a:spcBef>
              <a:spcAft>
                <a:spcPts val="650"/>
              </a:spcAft>
              <a:buClr>
                <a:srgbClr val="FF6600"/>
              </a:buClr>
              <a:buFont typeface="Wingdings 3" panose="05040102010807070707" pitchFamily="18" charset="2"/>
              <a:buChar char=""/>
            </a:pPr>
            <a:endParaRPr lang="en-AU" sz="1300" dirty="0">
              <a:latin typeface="Verdana" panose="020B0604030504040204" pitchFamily="34" charset="0"/>
              <a:ea typeface="MS Mincho"/>
              <a:cs typeface="Verdana" panose="020B0604030504040204" pitchFamily="34"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Extra Questions:</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Any questions? It is good to check people’s understanding early on. Make sure people feel they can ask questions.  </a:t>
            </a:r>
          </a:p>
          <a:p>
            <a:pPr>
              <a:lnSpc>
                <a:spcPct val="150000"/>
              </a:lnSpc>
              <a:spcBef>
                <a:spcPts val="650"/>
              </a:spcBef>
              <a:spcAft>
                <a:spcPts val="650"/>
              </a:spcAft>
            </a:pP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Things to watch out for:</a:t>
            </a:r>
            <a:r>
              <a:rPr lang="en-US" sz="1300" dirty="0">
                <a:latin typeface="Verdana" panose="020B0604030504040204" pitchFamily="34" charset="0"/>
                <a:ea typeface="Calibri" panose="020F0502020204030204" pitchFamily="34" charset="0"/>
                <a:cs typeface="Times New Roman" panose="02020603050405020304" pitchFamily="18" charset="0"/>
              </a:rPr>
              <a:t>  </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300" dirty="0">
                <a:latin typeface="Verdana" panose="020B0604030504040204" pitchFamily="34" charset="0"/>
                <a:ea typeface="Calibri" panose="020F0502020204030204" pitchFamily="34" charset="0"/>
                <a:cs typeface="Times New Roman" panose="02020603050405020304" pitchFamily="18" charset="0"/>
              </a:rPr>
              <a:t>Don’t spend too much time on this slide, it is just an introduction. There will be time to go into detail later on.</a:t>
            </a:r>
            <a:endParaRPr lang="en-AU" sz="1300" dirty="0">
              <a:latin typeface="Verdana" panose="020B0604030504040204" pitchFamily="34" charset="0"/>
              <a:ea typeface="Calibri" panose="020F0502020204030204" pitchFamily="34" charset="0"/>
              <a:cs typeface="Times New Roman" panose="02020603050405020304" pitchFamily="18" charset="0"/>
            </a:endParaRPr>
          </a:p>
          <a:p>
            <a:pPr>
              <a:spcBef>
                <a:spcPts val="1300"/>
              </a:spcBef>
              <a:spcAft>
                <a:spcPts val="1300"/>
              </a:spcAft>
            </a:pPr>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8</a:t>
            </a:fld>
            <a:endParaRPr lang="en-US"/>
          </a:p>
        </p:txBody>
      </p:sp>
    </p:spTree>
    <p:extLst>
      <p:ext uri="{BB962C8B-B14F-4D97-AF65-F5344CB8AC3E}">
        <p14:creationId xmlns:p14="http://schemas.microsoft.com/office/powerpoint/2010/main" val="388882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00"/>
              </a:spcBef>
              <a:spcAft>
                <a:spcPts val="1300"/>
              </a:spcAft>
            </a:pPr>
            <a:r>
              <a:rPr lang="en-AU" sz="19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rPr>
              <a:t>Slide 9 – How we work together</a:t>
            </a:r>
          </a:p>
          <a:p>
            <a:pPr>
              <a:spcBef>
                <a:spcPts val="1300"/>
              </a:spcBef>
              <a:spcAft>
                <a:spcPts val="1300"/>
              </a:spcAft>
            </a:pPr>
            <a:endParaRPr lang="en-AU" sz="1900" b="1" dirty="0">
              <a:solidFill>
                <a:srgbClr val="0000FF"/>
              </a:solidFill>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50"/>
              </a:spcBef>
              <a:spcAft>
                <a:spcPts val="650"/>
              </a:spcAft>
            </a:pPr>
            <a:r>
              <a:rPr lang="en-US" sz="17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Slide description:</a:t>
            </a:r>
            <a:endParaRPr lang="en-AU" sz="17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100" dirty="0">
                <a:latin typeface="Verdana" panose="020B0604030504040204" pitchFamily="34" charset="0"/>
                <a:ea typeface="Calibri" panose="020F0502020204030204" pitchFamily="34" charset="0"/>
                <a:cs typeface="Times New Roman" panose="02020603050405020304" pitchFamily="18" charset="0"/>
              </a:rPr>
              <a:t>How we work together: We start together on time and finish on time; We take responsibility for our own learning; We support each other to learn; We hold each other to account; We are respectful of each other; We are focused on learning; We are community – we look out for each other …….. ?</a:t>
            </a:r>
          </a:p>
          <a:p>
            <a:pPr>
              <a:lnSpc>
                <a:spcPct val="150000"/>
              </a:lnSpc>
              <a:spcBef>
                <a:spcPts val="650"/>
              </a:spcBef>
              <a:spcAft>
                <a:spcPts val="650"/>
              </a:spcAft>
            </a:pPr>
            <a:endParaRPr lang="en-AU" sz="17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7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Time:</a:t>
            </a:r>
            <a:r>
              <a:rPr lang="en-US" sz="1700" dirty="0">
                <a:latin typeface="Verdana" panose="020B0604030504040204" pitchFamily="34" charset="0"/>
                <a:ea typeface="Calibri" panose="020F0502020204030204" pitchFamily="34" charset="0"/>
                <a:cs typeface="Times New Roman" panose="02020603050405020304" pitchFamily="18" charset="0"/>
              </a:rPr>
              <a:t>  </a:t>
            </a:r>
            <a:endParaRPr lang="en-AU" sz="17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700" dirty="0">
                <a:latin typeface="Verdana" panose="020B0604030504040204" pitchFamily="34" charset="0"/>
                <a:ea typeface="Calibri" panose="020F0502020204030204" pitchFamily="34" charset="0"/>
                <a:cs typeface="Times New Roman" panose="02020603050405020304" pitchFamily="18" charset="0"/>
              </a:rPr>
              <a:t>Depends on number of people, no more than 10 minutes.</a:t>
            </a:r>
          </a:p>
          <a:p>
            <a:pPr>
              <a:lnSpc>
                <a:spcPct val="150000"/>
              </a:lnSpc>
              <a:spcBef>
                <a:spcPts val="650"/>
              </a:spcBef>
              <a:spcAft>
                <a:spcPts val="650"/>
              </a:spcAft>
            </a:pPr>
            <a:endParaRPr lang="en-AU" sz="17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7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Why:</a:t>
            </a:r>
            <a:r>
              <a:rPr lang="en-US" sz="1700" dirty="0">
                <a:latin typeface="Verdana" panose="020B0604030504040204" pitchFamily="34" charset="0"/>
                <a:ea typeface="Calibri" panose="020F0502020204030204" pitchFamily="34" charset="0"/>
                <a:cs typeface="Times New Roman" panose="02020603050405020304" pitchFamily="18" charset="0"/>
              </a:rPr>
              <a:t>  </a:t>
            </a:r>
            <a:endParaRPr lang="en-AU" sz="17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700" dirty="0">
                <a:latin typeface="Verdana" panose="020B0604030504040204" pitchFamily="34" charset="0"/>
                <a:ea typeface="Calibri" panose="020F0502020204030204" pitchFamily="34" charset="0"/>
                <a:cs typeface="Times New Roman" panose="02020603050405020304" pitchFamily="18" charset="0"/>
              </a:rPr>
              <a:t>To set ground rules about what to expect from each other. </a:t>
            </a:r>
          </a:p>
          <a:p>
            <a:pPr>
              <a:lnSpc>
                <a:spcPct val="150000"/>
              </a:lnSpc>
              <a:spcBef>
                <a:spcPts val="650"/>
              </a:spcBef>
              <a:spcAft>
                <a:spcPts val="650"/>
              </a:spcAft>
            </a:pPr>
            <a:endParaRPr lang="en-AU" sz="17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7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Main Points:</a:t>
            </a:r>
            <a:r>
              <a:rPr lang="en-US" sz="1700" dirty="0">
                <a:latin typeface="Verdana" panose="020B0604030504040204" pitchFamily="34" charset="0"/>
                <a:ea typeface="Calibri" panose="020F0502020204030204" pitchFamily="34" charset="0"/>
                <a:cs typeface="Times New Roman" panose="02020603050405020304" pitchFamily="18" charset="0"/>
              </a:rPr>
              <a:t>  </a:t>
            </a:r>
            <a:endParaRPr lang="en-AU" sz="1700" dirty="0">
              <a:latin typeface="Verdana" panose="020B0604030504040204" pitchFamily="34" charset="0"/>
              <a:ea typeface="Calibri" panose="020F0502020204030204" pitchFamily="34" charset="0"/>
              <a:cs typeface="Times New Roman" panose="02020603050405020304" pitchFamily="18"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700" dirty="0">
                <a:latin typeface="Verdana" panose="020B0604030504040204" pitchFamily="34" charset="0"/>
                <a:ea typeface="MS Mincho"/>
                <a:cs typeface="Verdana" panose="020B0604030504040204" pitchFamily="34" charset="0"/>
              </a:rPr>
              <a:t>Before showing the slide, ask the group to tell you how they want to work together today.  </a:t>
            </a:r>
            <a:endParaRPr lang="en-AU" sz="17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700" dirty="0">
                <a:latin typeface="Verdana" panose="020B0604030504040204" pitchFamily="34" charset="0"/>
                <a:ea typeface="MS Mincho"/>
                <a:cs typeface="Verdana" panose="020B0604030504040204" pitchFamily="34" charset="0"/>
              </a:rPr>
              <a:t>Write down each person’s suggestion. </a:t>
            </a:r>
            <a:endParaRPr lang="en-AU" sz="17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700" dirty="0">
                <a:latin typeface="Verdana" panose="020B0604030504040204" pitchFamily="34" charset="0"/>
                <a:ea typeface="MS Mincho"/>
                <a:cs typeface="Verdana" panose="020B0604030504040204" pitchFamily="34" charset="0"/>
              </a:rPr>
              <a:t>If the group runs out of ideas, go through the slide.</a:t>
            </a:r>
            <a:endParaRPr lang="en-AU" sz="17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700" dirty="0">
                <a:latin typeface="Verdana" panose="020B0604030504040204" pitchFamily="34" charset="0"/>
                <a:ea typeface="MS Mincho"/>
                <a:cs typeface="Verdana" panose="020B0604030504040204" pitchFamily="34" charset="0"/>
              </a:rPr>
              <a:t>Talk about </a:t>
            </a:r>
            <a:r>
              <a:rPr lang="en-US" sz="1700" b="1" dirty="0">
                <a:latin typeface="Verdana" panose="020B0604030504040204" pitchFamily="34" charset="0"/>
                <a:ea typeface="MS Mincho"/>
                <a:cs typeface="Verdana" panose="020B0604030504040204" pitchFamily="34" charset="0"/>
              </a:rPr>
              <a:t>respect</a:t>
            </a:r>
            <a:r>
              <a:rPr lang="en-US" sz="1700" dirty="0">
                <a:latin typeface="Verdana" panose="020B0604030504040204" pitchFamily="34" charset="0"/>
                <a:ea typeface="MS Mincho"/>
                <a:cs typeface="Verdana" panose="020B0604030504040204" pitchFamily="34" charset="0"/>
              </a:rPr>
              <a:t> and </a:t>
            </a:r>
            <a:r>
              <a:rPr lang="en-US" sz="1700" b="1" dirty="0">
                <a:latin typeface="Verdana" panose="020B0604030504040204" pitchFamily="34" charset="0"/>
                <a:ea typeface="MS Mincho"/>
                <a:cs typeface="Verdana" panose="020B0604030504040204" pitchFamily="34" charset="0"/>
              </a:rPr>
              <a:t>confidentiality</a:t>
            </a:r>
            <a:r>
              <a:rPr lang="en-US" sz="1700" dirty="0">
                <a:latin typeface="Verdana" panose="020B0604030504040204" pitchFamily="34" charset="0"/>
                <a:ea typeface="MS Mincho"/>
                <a:cs typeface="Verdana" panose="020B0604030504040204" pitchFamily="34" charset="0"/>
              </a:rPr>
              <a:t> (see </a:t>
            </a:r>
            <a:r>
              <a:rPr lang="en-US" sz="1700" b="1" dirty="0">
                <a:latin typeface="Verdana" panose="020B0604030504040204" pitchFamily="34" charset="0"/>
                <a:ea typeface="MS Mincho"/>
                <a:cs typeface="Verdana" panose="020B0604030504040204" pitchFamily="34" charset="0"/>
              </a:rPr>
              <a:t>Peer Facilitators Toolbox</a:t>
            </a:r>
            <a:r>
              <a:rPr lang="en-US" sz="1700" dirty="0">
                <a:latin typeface="Verdana" panose="020B0604030504040204" pitchFamily="34" charset="0"/>
                <a:ea typeface="MS Mincho"/>
                <a:cs typeface="Verdana" panose="020B0604030504040204" pitchFamily="34" charset="0"/>
              </a:rPr>
              <a:t> for more information).</a:t>
            </a:r>
            <a:endParaRPr lang="en-AU" sz="1700" dirty="0">
              <a:latin typeface="Verdana" panose="020B0604030504040204" pitchFamily="34" charset="0"/>
              <a:ea typeface="MS Mincho"/>
              <a:cs typeface="Verdana" panose="020B0604030504040204" pitchFamily="34" charset="0"/>
            </a:endParaRPr>
          </a:p>
          <a:p>
            <a:pPr marL="371429" indent="-371429">
              <a:lnSpc>
                <a:spcPct val="150000"/>
              </a:lnSpc>
              <a:spcBef>
                <a:spcPts val="650"/>
              </a:spcBef>
              <a:spcAft>
                <a:spcPts val="650"/>
              </a:spcAft>
              <a:buClr>
                <a:srgbClr val="FF6600"/>
              </a:buClr>
              <a:buFont typeface="Wingdings 3" panose="05040102010807070707" pitchFamily="18" charset="2"/>
              <a:buChar char=""/>
            </a:pPr>
            <a:r>
              <a:rPr lang="en-US" sz="1700" dirty="0">
                <a:latin typeface="Verdana" panose="020B0604030504040204" pitchFamily="34" charset="0"/>
                <a:ea typeface="MS Mincho"/>
                <a:cs typeface="Verdana" panose="020B0604030504040204" pitchFamily="34" charset="0"/>
              </a:rPr>
              <a:t>Check that everyone agrees with the list of ground rules before moving on.</a:t>
            </a:r>
          </a:p>
          <a:p>
            <a:pPr marL="371429" indent="-371429">
              <a:lnSpc>
                <a:spcPct val="150000"/>
              </a:lnSpc>
              <a:spcBef>
                <a:spcPts val="650"/>
              </a:spcBef>
              <a:spcAft>
                <a:spcPts val="650"/>
              </a:spcAft>
              <a:buClr>
                <a:srgbClr val="FF6600"/>
              </a:buClr>
              <a:buFont typeface="Wingdings 3" panose="05040102010807070707" pitchFamily="18" charset="2"/>
              <a:buChar char=""/>
            </a:pPr>
            <a:endParaRPr lang="en-AU" sz="1700" dirty="0">
              <a:latin typeface="Verdana" panose="020B0604030504040204" pitchFamily="34" charset="0"/>
              <a:ea typeface="MS Mincho"/>
              <a:cs typeface="Verdana" panose="020B0604030504040204" pitchFamily="34" charset="0"/>
            </a:endParaRPr>
          </a:p>
          <a:p>
            <a:pPr>
              <a:lnSpc>
                <a:spcPct val="150000"/>
              </a:lnSpc>
              <a:spcBef>
                <a:spcPts val="650"/>
              </a:spcBef>
              <a:spcAft>
                <a:spcPts val="650"/>
              </a:spcAft>
            </a:pPr>
            <a:r>
              <a:rPr lang="en-US" sz="17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Questions you might like to ask:</a:t>
            </a:r>
            <a:r>
              <a:rPr lang="en-US" sz="1700" dirty="0">
                <a:latin typeface="Verdana" panose="020B0604030504040204" pitchFamily="34" charset="0"/>
                <a:ea typeface="Calibri" panose="020F0502020204030204" pitchFamily="34" charset="0"/>
                <a:cs typeface="Times New Roman" panose="02020603050405020304" pitchFamily="18" charset="0"/>
              </a:rPr>
              <a:t> </a:t>
            </a:r>
            <a:endParaRPr lang="en-AU" sz="17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700" dirty="0">
                <a:latin typeface="Verdana" panose="020B0604030504040204" pitchFamily="34" charset="0"/>
                <a:ea typeface="Calibri" panose="020F0502020204030204" pitchFamily="34" charset="0"/>
                <a:cs typeface="Times New Roman" panose="02020603050405020304" pitchFamily="18" charset="0"/>
              </a:rPr>
              <a:t>Is it ok to interrupt each other? Can we talk about everything we say here to other people? What should we do when we get stuck on something?</a:t>
            </a:r>
          </a:p>
          <a:p>
            <a:pPr>
              <a:lnSpc>
                <a:spcPct val="150000"/>
              </a:lnSpc>
              <a:spcBef>
                <a:spcPts val="650"/>
              </a:spcBef>
              <a:spcAft>
                <a:spcPts val="650"/>
              </a:spcAft>
            </a:pPr>
            <a:endParaRPr lang="en-AU" sz="1700" dirty="0">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50"/>
              </a:spcBef>
              <a:spcAft>
                <a:spcPts val="650"/>
              </a:spcAft>
            </a:pPr>
            <a:r>
              <a:rPr lang="en-US" sz="1700" b="1" dirty="0">
                <a:solidFill>
                  <a:srgbClr val="FF6600"/>
                </a:solidFill>
                <a:latin typeface="Verdana" panose="020B0604030504040204" pitchFamily="34" charset="0"/>
                <a:ea typeface="Calibri" panose="020F0502020204030204" pitchFamily="34" charset="0"/>
                <a:cs typeface="Times New Roman" panose="02020603050405020304" pitchFamily="18" charset="0"/>
              </a:rPr>
              <a:t>Things to watch out for:</a:t>
            </a:r>
            <a:r>
              <a:rPr lang="en-US" sz="1700" dirty="0">
                <a:latin typeface="Verdana" panose="020B0604030504040204" pitchFamily="34" charset="0"/>
                <a:ea typeface="Calibri" panose="020F0502020204030204" pitchFamily="34" charset="0"/>
                <a:cs typeface="Times New Roman" panose="02020603050405020304" pitchFamily="18" charset="0"/>
              </a:rPr>
              <a:t>  </a:t>
            </a:r>
            <a:endParaRPr lang="en-AU" sz="1700" dirty="0">
              <a:latin typeface="Verdana" panose="020B0604030504040204" pitchFamily="34" charset="0"/>
              <a:ea typeface="Calibri" panose="020F0502020204030204" pitchFamily="34" charset="0"/>
              <a:cs typeface="Times New Roman" panose="02020603050405020304" pitchFamily="18" charset="0"/>
            </a:endParaRPr>
          </a:p>
          <a:p>
            <a:r>
              <a:rPr lang="en-AU" sz="1500" dirty="0">
                <a:latin typeface="Verdana" panose="020B0604030504040204" pitchFamily="34" charset="0"/>
                <a:ea typeface="Calibri" panose="020F0502020204030204" pitchFamily="34" charset="0"/>
                <a:cs typeface="Times New Roman" panose="02020603050405020304" pitchFamily="18" charset="0"/>
              </a:rPr>
              <a:t>Allow for conversations but keep an eye on the time. 	</a:t>
            </a:r>
            <a:endParaRPr lang="en-US" sz="1700" b="1" dirty="0">
              <a:solidFill>
                <a:srgbClr val="FF0000"/>
              </a:solidFill>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9</a:t>
            </a:fld>
            <a:endParaRPr lang="en-US"/>
          </a:p>
        </p:txBody>
      </p:sp>
    </p:spTree>
    <p:extLst>
      <p:ext uri="{BB962C8B-B14F-4D97-AF65-F5344CB8AC3E}">
        <p14:creationId xmlns:p14="http://schemas.microsoft.com/office/powerpoint/2010/main" val="311142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BD23A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aster subtitle style</a:t>
            </a:r>
            <a:endParaRPr lang="en-US" dirty="0"/>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graphicFrame>
        <p:nvGraphicFramePr>
          <p:cNvPr id="8" name="Object 7"/>
          <p:cNvGraphicFramePr>
            <a:graphicFrameLocks noChangeAspect="1"/>
          </p:cNvGraphicFramePr>
          <p:nvPr userDrawn="1">
            <p:extLst>
              <p:ext uri="{D42A27DB-BD31-4B8C-83A1-F6EECF244321}">
                <p14:modId xmlns:p14="http://schemas.microsoft.com/office/powerpoint/2010/main" val="95490318"/>
              </p:ext>
            </p:extLst>
          </p:nvPr>
        </p:nvGraphicFramePr>
        <p:xfrm>
          <a:off x="1511300" y="3308350"/>
          <a:ext cx="6121400" cy="241300"/>
        </p:xfrm>
        <a:graphic>
          <a:graphicData uri="http://schemas.openxmlformats.org/presentationml/2006/ole">
            <mc:AlternateContent xmlns:mc="http://schemas.openxmlformats.org/markup-compatibility/2006">
              <mc:Choice xmlns:v="urn:schemas-microsoft-com:vml" Requires="v">
                <p:oleObj spid="_x0000_s1156" name="Document" r:id="rId4" imgW="6121400" imgH="241300" progId="Word.Document.12">
                  <p:embed/>
                </p:oleObj>
              </mc:Choice>
              <mc:Fallback>
                <p:oleObj name="Document" r:id="rId4" imgW="6121400" imgH="241300" progId="Word.Document.12">
                  <p:embed/>
                  <p:pic>
                    <p:nvPicPr>
                      <p:cNvPr id="0" name=""/>
                      <p:cNvPicPr/>
                      <p:nvPr/>
                    </p:nvPicPr>
                    <p:blipFill>
                      <a:blip r:embed="rId5"/>
                      <a:stretch>
                        <a:fillRect/>
                      </a:stretch>
                    </p:blipFill>
                    <p:spPr>
                      <a:xfrm>
                        <a:off x="1511300" y="3308350"/>
                        <a:ext cx="6121400" cy="241300"/>
                      </a:xfrm>
                      <a:prstGeom prst="rect">
                        <a:avLst/>
                      </a:prstGeom>
                    </p:spPr>
                  </p:pic>
                </p:oleObj>
              </mc:Fallback>
            </mc:AlternateContent>
          </a:graphicData>
        </a:graphic>
      </p:graphicFrame>
    </p:spTree>
    <p:extLst>
      <p:ext uri="{BB962C8B-B14F-4D97-AF65-F5344CB8AC3E}">
        <p14:creationId xmlns:p14="http://schemas.microsoft.com/office/powerpoint/2010/main" val="144164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21305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74887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3366FF"/>
                </a:solidFill>
              </a:defRPr>
            </a:lvl2pPr>
            <a:lvl3pPr>
              <a:defRPr>
                <a:solidFill>
                  <a:srgbClr val="3366FF"/>
                </a:solidFill>
              </a:defRPr>
            </a:lvl3pPr>
            <a:lvl4pPr>
              <a:defRPr>
                <a:solidFill>
                  <a:srgbClr val="3366FF"/>
                </a:solidFill>
              </a:defRPr>
            </a:lvl4pPr>
            <a:lvl5pPr>
              <a:defRPr>
                <a:solidFill>
                  <a:srgbClr val="3366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157325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73501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rgbClr val="3366FF"/>
                </a:solidFill>
              </a:defRPr>
            </a:lvl2pPr>
            <a:lvl3pPr>
              <a:defRPr sz="2000">
                <a:solidFill>
                  <a:srgbClr val="3366FF"/>
                </a:solidFill>
              </a:defRPr>
            </a:lvl3pPr>
            <a:lvl4pPr>
              <a:defRPr sz="1800">
                <a:solidFill>
                  <a:srgbClr val="3366FF"/>
                </a:solidFill>
              </a:defRPr>
            </a:lvl4pPr>
            <a:lvl5pPr>
              <a:defRPr sz="1800">
                <a:solidFill>
                  <a:srgbClr val="3366FF"/>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rgbClr val="3366FF"/>
                </a:solidFill>
              </a:defRPr>
            </a:lvl2pPr>
            <a:lvl3pPr>
              <a:defRPr sz="2000">
                <a:solidFill>
                  <a:srgbClr val="3366FF"/>
                </a:solidFill>
              </a:defRPr>
            </a:lvl3pPr>
            <a:lvl4pPr>
              <a:defRPr sz="1800">
                <a:solidFill>
                  <a:srgbClr val="3366FF"/>
                </a:solidFill>
              </a:defRPr>
            </a:lvl4pPr>
            <a:lvl5pPr>
              <a:defRPr sz="1800">
                <a:solidFill>
                  <a:srgbClr val="3366FF"/>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401C0434-E3F8-FB45-83D2-B16415B1A6A1}"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310976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solidFill>
                  <a:srgbClr val="3366FF"/>
                </a:solidFill>
              </a:defRPr>
            </a:lvl2pPr>
            <a:lvl3pPr>
              <a:defRPr sz="1800">
                <a:solidFill>
                  <a:srgbClr val="3366FF"/>
                </a:solidFill>
              </a:defRPr>
            </a:lvl3pPr>
            <a:lvl4pPr>
              <a:defRPr sz="1600">
                <a:solidFill>
                  <a:srgbClr val="3366FF"/>
                </a:solidFill>
              </a:defRPr>
            </a:lvl4pPr>
            <a:lvl5pPr>
              <a:defRPr sz="1600">
                <a:solidFill>
                  <a:srgbClr val="3366FF"/>
                </a:solidFill>
              </a:defRPr>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rgbClr val="3366FF"/>
                </a:solidFill>
              </a:defRPr>
            </a:lvl2pPr>
            <a:lvl3pPr>
              <a:defRPr sz="1800">
                <a:solidFill>
                  <a:srgbClr val="3366FF"/>
                </a:solidFill>
              </a:defRPr>
            </a:lvl3pPr>
            <a:lvl4pPr>
              <a:defRPr sz="1600">
                <a:solidFill>
                  <a:srgbClr val="3366FF"/>
                </a:solidFill>
              </a:defRPr>
            </a:lvl4pPr>
            <a:lvl5pPr>
              <a:defRPr sz="1600">
                <a:solidFill>
                  <a:srgbClr val="3366FF"/>
                </a:solidFill>
              </a:defRPr>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Date Placeholder 6"/>
          <p:cNvSpPr>
            <a:spLocks noGrp="1"/>
          </p:cNvSpPr>
          <p:nvPr>
            <p:ph type="dt" sz="half" idx="10"/>
          </p:nvPr>
        </p:nvSpPr>
        <p:spPr/>
        <p:txBody>
          <a:bodyPr/>
          <a:lstStyle/>
          <a:p>
            <a:fld id="{401C0434-E3F8-FB45-83D2-B16415B1A6A1}"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45818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01C0434-E3F8-FB45-83D2-B16415B1A6A1}" type="datetimeFigureOut">
              <a:rPr lang="en-US" smtClean="0"/>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15201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C0434-E3F8-FB45-83D2-B16415B1A6A1}" type="datetimeFigureOut">
              <a:rPr lang="en-US" smtClean="0"/>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379410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01C0434-E3F8-FB45-83D2-B16415B1A6A1}"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166287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01C0434-E3F8-FB45-83D2-B16415B1A6A1}"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5466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04575"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C0434-E3F8-FB45-83D2-B16415B1A6A1}" type="datetimeFigureOut">
              <a:rPr lang="en-US" smtClean="0"/>
              <a:t>6/21/2019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ECAB4-0752-A04F-8188-8FB106E4A40D}"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61775" y="145056"/>
            <a:ext cx="1482226" cy="1272582"/>
          </a:xfrm>
          <a:prstGeom prst="rect">
            <a:avLst/>
          </a:prstGeom>
        </p:spPr>
      </p:pic>
    </p:spTree>
    <p:extLst>
      <p:ext uri="{BB962C8B-B14F-4D97-AF65-F5344CB8AC3E}">
        <p14:creationId xmlns:p14="http://schemas.microsoft.com/office/powerpoint/2010/main" val="374239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rgbClr val="BD23A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3366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BD23A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6D478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6D478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6D478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rd2wJ4GSY9k"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716117" y="1598410"/>
            <a:ext cx="7195983" cy="1752600"/>
          </a:xfrm>
        </p:spPr>
        <p:txBody>
          <a:bodyPr>
            <a:noAutofit/>
          </a:bodyPr>
          <a:lstStyle/>
          <a:p>
            <a:r>
              <a:rPr lang="en-AU" sz="4400" b="1" dirty="0"/>
              <a:t>Introduction to Peer Support</a:t>
            </a:r>
          </a:p>
          <a:p>
            <a:r>
              <a:rPr lang="en-AU" sz="4400" b="1" dirty="0"/>
              <a:t>- Building a Peer Movement</a:t>
            </a:r>
          </a:p>
          <a:p>
            <a:endParaRPr lang="en-US" sz="4400" b="1" dirty="0">
              <a:solidFill>
                <a:srgbClr val="3366FF"/>
              </a:solidFill>
            </a:endParaRPr>
          </a:p>
          <a:p>
            <a:r>
              <a:rPr lang="en-US" sz="4400" b="1" dirty="0">
                <a:solidFill>
                  <a:srgbClr val="3366FF"/>
                </a:solidFill>
              </a:rPr>
              <a:t>Session 1: </a:t>
            </a:r>
          </a:p>
          <a:p>
            <a:r>
              <a:rPr lang="en-US" sz="4400" b="1" dirty="0">
                <a:solidFill>
                  <a:srgbClr val="3366FF"/>
                </a:solidFill>
              </a:rPr>
              <a:t>What is Peer Support?</a:t>
            </a:r>
          </a:p>
        </p:txBody>
      </p:sp>
    </p:spTree>
    <p:extLst>
      <p:ext uri="{BB962C8B-B14F-4D97-AF65-F5344CB8AC3E}">
        <p14:creationId xmlns:p14="http://schemas.microsoft.com/office/powerpoint/2010/main" val="1739358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Session 1: </a:t>
            </a:r>
            <a:r>
              <a:rPr lang="en-US" dirty="0"/>
              <a:t>What is Peer Support?</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What does the word Peer mean?</a:t>
            </a:r>
          </a:p>
          <a:p>
            <a:r>
              <a:rPr lang="en-US" dirty="0" smtClean="0"/>
              <a:t>Who is a Peer?</a:t>
            </a:r>
          </a:p>
          <a:p>
            <a:r>
              <a:rPr lang="en-US" dirty="0" smtClean="0"/>
              <a:t>What is Peer Support?</a:t>
            </a:r>
          </a:p>
          <a:p>
            <a:r>
              <a:rPr lang="en-US" dirty="0" smtClean="0"/>
              <a:t>Where and when can Peer </a:t>
            </a:r>
          </a:p>
          <a:p>
            <a:r>
              <a:rPr lang="en-US" dirty="0" smtClean="0"/>
              <a:t>Support happen?</a:t>
            </a:r>
          </a:p>
          <a:p>
            <a:r>
              <a:rPr lang="en-US" dirty="0" smtClean="0"/>
              <a:t>In what areas of life can Peers</a:t>
            </a:r>
          </a:p>
          <a:p>
            <a:r>
              <a:rPr lang="en-US" dirty="0" smtClean="0"/>
              <a:t>support each other?</a:t>
            </a:r>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3074">
            <a:off x="5949551" y="1930185"/>
            <a:ext cx="2870200" cy="2832100"/>
          </a:xfrm>
          <a:prstGeom prst="rect">
            <a:avLst/>
          </a:prstGeom>
        </p:spPr>
      </p:pic>
    </p:spTree>
    <p:extLst>
      <p:ext uri="{BB962C8B-B14F-4D97-AF65-F5344CB8AC3E}">
        <p14:creationId xmlns:p14="http://schemas.microsoft.com/office/powerpoint/2010/main" val="262699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Peer is</a:t>
            </a:r>
            <a:r>
              <a:rPr lang="mr-IN" dirty="0" smtClean="0"/>
              <a:t>…</a:t>
            </a:r>
            <a:endParaRPr lang="en-US" dirty="0"/>
          </a:p>
        </p:txBody>
      </p:sp>
      <p:sp>
        <p:nvSpPr>
          <p:cNvPr id="3" name="Content Placeholder 2"/>
          <p:cNvSpPr>
            <a:spLocks noGrp="1"/>
          </p:cNvSpPr>
          <p:nvPr>
            <p:ph idx="1"/>
          </p:nvPr>
        </p:nvSpPr>
        <p:spPr/>
        <p:txBody>
          <a:bodyPr>
            <a:normAutofit/>
          </a:bodyPr>
          <a:lstStyle/>
          <a:p>
            <a:r>
              <a:rPr lang="en-AU" dirty="0" smtClean="0"/>
              <a:t>a </a:t>
            </a:r>
            <a:r>
              <a:rPr lang="en-AU" dirty="0"/>
              <a:t>person who belongs to the </a:t>
            </a:r>
            <a:r>
              <a:rPr lang="en-AU" dirty="0" smtClean="0"/>
              <a:t>same group maybe because of </a:t>
            </a:r>
          </a:p>
          <a:p>
            <a:pPr marL="457200" indent="-457200">
              <a:buFont typeface="Arial"/>
              <a:buChar char="•"/>
            </a:pPr>
            <a:r>
              <a:rPr lang="en-AU" dirty="0" smtClean="0"/>
              <a:t>Age</a:t>
            </a:r>
          </a:p>
          <a:p>
            <a:pPr marL="457200" indent="-457200">
              <a:buFont typeface="Arial"/>
              <a:buChar char="•"/>
            </a:pPr>
            <a:r>
              <a:rPr lang="en-AU" dirty="0" smtClean="0"/>
              <a:t>Where they live</a:t>
            </a:r>
          </a:p>
          <a:p>
            <a:pPr marL="457200" indent="-457200">
              <a:buFont typeface="Arial"/>
              <a:buChar char="•"/>
            </a:pPr>
            <a:r>
              <a:rPr lang="en-AU" dirty="0" smtClean="0"/>
              <a:t>Where they are from</a:t>
            </a:r>
          </a:p>
          <a:p>
            <a:pPr marL="457200" indent="-457200">
              <a:buFont typeface="Arial"/>
              <a:buChar char="•"/>
            </a:pPr>
            <a:r>
              <a:rPr lang="en-AU" dirty="0" smtClean="0"/>
              <a:t>The kind of work they do</a:t>
            </a:r>
          </a:p>
          <a:p>
            <a:r>
              <a:rPr lang="mr-IN" dirty="0" smtClean="0"/>
              <a:t>…</a:t>
            </a:r>
            <a:r>
              <a:rPr lang="en-AU" dirty="0" smtClean="0"/>
              <a:t> more ?????</a:t>
            </a:r>
            <a:endParaRPr lang="en-AU" dirty="0"/>
          </a:p>
          <a:p>
            <a:endParaRPr lang="en-US" dirty="0"/>
          </a:p>
        </p:txBody>
      </p:sp>
    </p:spTree>
    <p:extLst>
      <p:ext uri="{BB962C8B-B14F-4D97-AF65-F5344CB8AC3E}">
        <p14:creationId xmlns:p14="http://schemas.microsoft.com/office/powerpoint/2010/main" val="370912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a Peer?	</a:t>
            </a:r>
            <a:endParaRPr lang="en-US" dirty="0"/>
          </a:p>
        </p:txBody>
      </p:sp>
      <p:sp>
        <p:nvSpPr>
          <p:cNvPr id="3" name="Content Placeholder 2"/>
          <p:cNvSpPr>
            <a:spLocks noGrp="1"/>
          </p:cNvSpPr>
          <p:nvPr>
            <p:ph idx="1"/>
          </p:nvPr>
        </p:nvSpPr>
        <p:spPr/>
        <p:txBody>
          <a:bodyPr/>
          <a:lstStyle/>
          <a:p>
            <a:r>
              <a:rPr lang="en-AU" dirty="0" smtClean="0"/>
              <a:t>A person who is equal to another person</a:t>
            </a:r>
          </a:p>
          <a:p>
            <a:r>
              <a:rPr lang="en-AU" dirty="0" smtClean="0"/>
              <a:t>A person who has similar experiences as another person</a:t>
            </a:r>
          </a:p>
          <a:p>
            <a:endParaRPr lang="en-AU" b="1" dirty="0"/>
          </a:p>
          <a:p>
            <a:r>
              <a:rPr lang="en-AU" sz="4800" b="1" dirty="0" smtClean="0"/>
              <a:t>.. Who are the Peers </a:t>
            </a:r>
          </a:p>
          <a:p>
            <a:r>
              <a:rPr lang="en-AU" sz="4800" b="1" dirty="0" smtClean="0"/>
              <a:t>in the room today?</a:t>
            </a:r>
            <a:endParaRPr lang="en-AU" sz="4800" dirty="0"/>
          </a:p>
          <a:p>
            <a:endParaRPr lang="en-US" dirty="0"/>
          </a:p>
        </p:txBody>
      </p:sp>
      <p:pic>
        <p:nvPicPr>
          <p:cNvPr id="5" name="Picture 4"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3074">
            <a:off x="6100377" y="3139149"/>
            <a:ext cx="2870200" cy="2832100"/>
          </a:xfrm>
          <a:prstGeom prst="rect">
            <a:avLst/>
          </a:prstGeom>
        </p:spPr>
      </p:pic>
    </p:spTree>
    <p:extLst>
      <p:ext uri="{BB962C8B-B14F-4D97-AF65-F5344CB8AC3E}">
        <p14:creationId xmlns:p14="http://schemas.microsoft.com/office/powerpoint/2010/main" val="475361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is Peer Support?</a:t>
            </a:r>
            <a:r>
              <a:rPr lang="en-US" dirty="0" smtClean="0"/>
              <a:t>	</a:t>
            </a:r>
            <a:endParaRPr lang="en-US" dirty="0"/>
          </a:p>
        </p:txBody>
      </p:sp>
      <p:sp>
        <p:nvSpPr>
          <p:cNvPr id="3" name="Content Placeholder 2"/>
          <p:cNvSpPr>
            <a:spLocks noGrp="1"/>
          </p:cNvSpPr>
          <p:nvPr>
            <p:ph idx="1"/>
          </p:nvPr>
        </p:nvSpPr>
        <p:spPr>
          <a:xfrm>
            <a:off x="457200" y="1519810"/>
            <a:ext cx="8229600" cy="4525963"/>
          </a:xfrm>
        </p:spPr>
        <p:txBody>
          <a:bodyPr>
            <a:normAutofit/>
          </a:bodyPr>
          <a:lstStyle/>
          <a:p>
            <a:r>
              <a:rPr lang="en-US" dirty="0" smtClean="0"/>
              <a:t>Peers sharing with each other</a:t>
            </a:r>
          </a:p>
          <a:p>
            <a:pPr marL="457200" indent="-457200">
              <a:buFont typeface="Arial"/>
              <a:buChar char="•"/>
            </a:pPr>
            <a:r>
              <a:rPr lang="en-US" dirty="0" smtClean="0"/>
              <a:t>What they know </a:t>
            </a:r>
          </a:p>
          <a:p>
            <a:pPr marL="457200" indent="-457200">
              <a:buFont typeface="Arial"/>
              <a:buChar char="•"/>
            </a:pPr>
            <a:r>
              <a:rPr lang="en-US" dirty="0" smtClean="0"/>
              <a:t>things that worked </a:t>
            </a:r>
          </a:p>
          <a:p>
            <a:pPr marL="457200" indent="-457200">
              <a:buFont typeface="Arial"/>
              <a:buChar char="•"/>
            </a:pPr>
            <a:r>
              <a:rPr lang="en-US" dirty="0" smtClean="0"/>
              <a:t>things that didn’t work</a:t>
            </a:r>
          </a:p>
          <a:p>
            <a:pPr marL="457200" indent="-457200">
              <a:buFont typeface="Arial"/>
              <a:buChar char="•"/>
            </a:pPr>
            <a:r>
              <a:rPr lang="en-US" dirty="0"/>
              <a:t>t</a:t>
            </a:r>
            <a:r>
              <a:rPr lang="en-US" dirty="0" smtClean="0"/>
              <a:t>hings you have learned</a:t>
            </a:r>
          </a:p>
          <a:p>
            <a:r>
              <a:rPr lang="en-US" dirty="0" smtClean="0"/>
              <a:t>.. </a:t>
            </a:r>
            <a:r>
              <a:rPr lang="en-US" dirty="0"/>
              <a:t>a</a:t>
            </a:r>
            <a:r>
              <a:rPr lang="en-US" dirty="0" smtClean="0"/>
              <a:t>nd sometimes it’s about finding out something new together</a:t>
            </a:r>
            <a:endParaRPr lang="en-US" dirty="0"/>
          </a:p>
        </p:txBody>
      </p:sp>
    </p:spTree>
    <p:extLst>
      <p:ext uri="{BB962C8B-B14F-4D97-AF65-F5344CB8AC3E}">
        <p14:creationId xmlns:p14="http://schemas.microsoft.com/office/powerpoint/2010/main" val="76560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Video - What is Peer Support?</a:t>
            </a:r>
            <a:r>
              <a:rPr lang="en-US" dirty="0" smtClean="0"/>
              <a:t>	</a:t>
            </a:r>
            <a:endParaRPr lang="en-US" dirty="0"/>
          </a:p>
        </p:txBody>
      </p:sp>
      <p:pic>
        <p:nvPicPr>
          <p:cNvPr id="4" name="rd2wJ4GSY9k"/>
          <p:cNvPicPr>
            <a:picLocks noGrp="1" noRot="1" noChangeAspect="1"/>
          </p:cNvPicPr>
          <p:nvPr>
            <p:ph idx="1"/>
            <a:videoFile r:link="rId1"/>
          </p:nvPr>
        </p:nvPicPr>
        <p:blipFill>
          <a:blip r:embed="rId4"/>
          <a:stretch>
            <a:fillRect/>
          </a:stretch>
        </p:blipFill>
        <p:spPr>
          <a:xfrm>
            <a:off x="512304" y="1578809"/>
            <a:ext cx="8119392" cy="4567158"/>
          </a:xfrm>
          <a:prstGeom prst="rect">
            <a:avLst/>
          </a:prstGeom>
        </p:spPr>
      </p:pic>
    </p:spTree>
    <p:extLst>
      <p:ext uri="{BB962C8B-B14F-4D97-AF65-F5344CB8AC3E}">
        <p14:creationId xmlns:p14="http://schemas.microsoft.com/office/powerpoint/2010/main" val="39202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the EXPERT in your life?</a:t>
            </a:r>
            <a:endParaRPr lang="en-US" dirty="0"/>
          </a:p>
        </p:txBody>
      </p:sp>
      <p:sp>
        <p:nvSpPr>
          <p:cNvPr id="3" name="Content Placeholder 2"/>
          <p:cNvSpPr>
            <a:spLocks noGrp="1"/>
          </p:cNvSpPr>
          <p:nvPr>
            <p:ph idx="1"/>
          </p:nvPr>
        </p:nvSpPr>
        <p:spPr/>
        <p:txBody>
          <a:bodyPr>
            <a:normAutofit/>
          </a:bodyPr>
          <a:lstStyle/>
          <a:p>
            <a:r>
              <a:rPr lang="en-US" dirty="0" smtClean="0"/>
              <a:t>An expert is someone who </a:t>
            </a:r>
          </a:p>
          <a:p>
            <a:r>
              <a:rPr lang="en-US" dirty="0" smtClean="0"/>
              <a:t>knows a lot about something.</a:t>
            </a:r>
          </a:p>
          <a:p>
            <a:endParaRPr lang="en-US" dirty="0"/>
          </a:p>
          <a:p>
            <a:r>
              <a:rPr lang="en-US" dirty="0" smtClean="0"/>
              <a:t>Who knows most about </a:t>
            </a:r>
          </a:p>
          <a:p>
            <a:r>
              <a:rPr lang="en-US" dirty="0" smtClean="0"/>
              <a:t>you or your family?</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3074">
            <a:off x="5021693" y="3315946"/>
            <a:ext cx="2372104" cy="2340616"/>
          </a:xfrm>
          <a:prstGeom prst="rect">
            <a:avLst/>
          </a:prstGeom>
        </p:spPr>
      </p:pic>
    </p:spTree>
    <p:extLst>
      <p:ext uri="{BB962C8B-B14F-4D97-AF65-F5344CB8AC3E}">
        <p14:creationId xmlns:p14="http://schemas.microsoft.com/office/powerpoint/2010/main" val="3844782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expert get together</a:t>
            </a:r>
            <a:endParaRPr lang="en-US" dirty="0"/>
          </a:p>
        </p:txBody>
      </p:sp>
      <p:sp>
        <p:nvSpPr>
          <p:cNvPr id="3" name="Content Placeholder 2"/>
          <p:cNvSpPr>
            <a:spLocks noGrp="1"/>
          </p:cNvSpPr>
          <p:nvPr>
            <p:ph idx="1"/>
          </p:nvPr>
        </p:nvSpPr>
        <p:spPr/>
        <p:txBody>
          <a:bodyPr/>
          <a:lstStyle/>
          <a:p>
            <a:pPr marL="3048000"/>
            <a:endParaRPr lang="en-US" sz="3600" dirty="0" smtClean="0"/>
          </a:p>
          <a:p>
            <a:pPr marL="3048000"/>
            <a:r>
              <a:rPr lang="en-US" sz="3600" dirty="0" smtClean="0"/>
              <a:t>when two or more peers get together and talk about what we know best and support each other</a:t>
            </a:r>
          </a:p>
          <a:p>
            <a:endParaRPr lang="en-US" dirty="0"/>
          </a:p>
          <a:p>
            <a:endParaRPr lang="en-US" dirty="0"/>
          </a:p>
        </p:txBody>
      </p:sp>
      <p:pic>
        <p:nvPicPr>
          <p:cNvPr id="8" name="Picture 7" descr="team_up logo.jpg"/>
          <p:cNvPicPr>
            <a:picLocks noChangeAspect="1"/>
          </p:cNvPicPr>
          <p:nvPr/>
        </p:nvPicPr>
        <p:blipFill rotWithShape="1">
          <a:blip r:embed="rId3">
            <a:extLst>
              <a:ext uri="{28A0092B-C50C-407E-A947-70E740481C1C}">
                <a14:useLocalDpi xmlns:a14="http://schemas.microsoft.com/office/drawing/2010/main" val="0"/>
              </a:ext>
            </a:extLst>
          </a:blip>
          <a:srcRect l="29794" t="4624" r="26602" b="43932"/>
          <a:stretch/>
        </p:blipFill>
        <p:spPr>
          <a:xfrm>
            <a:off x="457200" y="2009115"/>
            <a:ext cx="2685248" cy="2720047"/>
          </a:xfrm>
          <a:prstGeom prst="rect">
            <a:avLst/>
          </a:prstGeom>
        </p:spPr>
      </p:pic>
    </p:spTree>
    <p:extLst>
      <p:ext uri="{BB962C8B-B14F-4D97-AF65-F5344CB8AC3E}">
        <p14:creationId xmlns:p14="http://schemas.microsoft.com/office/powerpoint/2010/main" val="402763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93" y="-187815"/>
            <a:ext cx="5999764" cy="2293263"/>
          </a:xfrm>
        </p:spPr>
        <p:txBody>
          <a:bodyPr>
            <a:normAutofit/>
          </a:bodyPr>
          <a:lstStyle/>
          <a:p>
            <a:r>
              <a:rPr lang="en-US" dirty="0" smtClean="0"/>
              <a:t>Where and when can Peer Support happen?	</a:t>
            </a:r>
            <a:endParaRPr lang="en-US" dirty="0"/>
          </a:p>
        </p:txBody>
      </p:sp>
      <p:pic>
        <p:nvPicPr>
          <p:cNvPr id="5" name="Content Placeholder 4" descr="download.jpg"/>
          <p:cNvPicPr>
            <a:picLocks noGrp="1" noChangeAspect="1"/>
          </p:cNvPicPr>
          <p:nvPr>
            <p:ph idx="1"/>
          </p:nvPr>
        </p:nvPicPr>
        <p:blipFill>
          <a:blip r:embed="rId3">
            <a:extLst>
              <a:ext uri="{28A0092B-C50C-407E-A947-70E740481C1C}">
                <a14:useLocalDpi xmlns:a14="http://schemas.microsoft.com/office/drawing/2010/main" val="0"/>
              </a:ext>
            </a:extLst>
          </a:blip>
          <a:srcRect t="4746" b="4746"/>
          <a:stretch>
            <a:fillRect/>
          </a:stretch>
        </p:blipFill>
        <p:spPr>
          <a:xfrm>
            <a:off x="0" y="3265767"/>
            <a:ext cx="3098012" cy="1703787"/>
          </a:xfrm>
        </p:spPr>
      </p:pic>
      <p:pic>
        <p:nvPicPr>
          <p:cNvPr id="6" name="Picture 5"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06676"/>
            <a:ext cx="3098012" cy="1951324"/>
          </a:xfrm>
          <a:prstGeom prst="rect">
            <a:avLst/>
          </a:prstGeom>
        </p:spPr>
      </p:pic>
      <p:pic>
        <p:nvPicPr>
          <p:cNvPr id="7" name="Picture 6"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8012" y="5023987"/>
            <a:ext cx="3098012" cy="1834013"/>
          </a:xfrm>
          <a:prstGeom prst="rect">
            <a:avLst/>
          </a:prstGeom>
        </p:spPr>
      </p:pic>
      <p:pic>
        <p:nvPicPr>
          <p:cNvPr id="9" name="Picture 8" descr="down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6150" y="5008588"/>
            <a:ext cx="3071250" cy="1832400"/>
          </a:xfrm>
          <a:prstGeom prst="rect">
            <a:avLst/>
          </a:prstGeom>
        </p:spPr>
      </p:pic>
      <p:sp>
        <p:nvSpPr>
          <p:cNvPr id="10" name="TextBox 9"/>
          <p:cNvSpPr txBox="1"/>
          <p:nvPr/>
        </p:nvSpPr>
        <p:spPr>
          <a:xfrm>
            <a:off x="3777660" y="2159881"/>
            <a:ext cx="5463993" cy="2554545"/>
          </a:xfrm>
          <a:prstGeom prst="rect">
            <a:avLst/>
          </a:prstGeom>
          <a:noFill/>
        </p:spPr>
        <p:txBody>
          <a:bodyPr wrap="square" rtlCol="0">
            <a:spAutoFit/>
          </a:bodyPr>
          <a:lstStyle/>
          <a:p>
            <a:r>
              <a:rPr lang="en-US" sz="8000" b="1" dirty="0" smtClean="0">
                <a:solidFill>
                  <a:srgbClr val="3366FF"/>
                </a:solidFill>
              </a:rPr>
              <a:t>Anywhere, Anytime!</a:t>
            </a:r>
            <a:endParaRPr lang="en-US" sz="8000" b="1" dirty="0">
              <a:solidFill>
                <a:srgbClr val="3366FF"/>
              </a:solidFill>
            </a:endParaRPr>
          </a:p>
        </p:txBody>
      </p:sp>
    </p:spTree>
    <p:extLst>
      <p:ext uri="{BB962C8B-B14F-4D97-AF65-F5344CB8AC3E}">
        <p14:creationId xmlns:p14="http://schemas.microsoft.com/office/powerpoint/2010/main" val="3636735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67" y="362630"/>
            <a:ext cx="8229600" cy="1143000"/>
          </a:xfrm>
        </p:spPr>
        <p:txBody>
          <a:bodyPr>
            <a:normAutofit fontScale="90000"/>
          </a:bodyPr>
          <a:lstStyle/>
          <a:p>
            <a:r>
              <a:rPr lang="en-US" dirty="0" smtClean="0"/>
              <a:t>In what areas of life can peers</a:t>
            </a:r>
            <a:br>
              <a:rPr lang="en-US" dirty="0" smtClean="0"/>
            </a:br>
            <a:r>
              <a:rPr lang="en-US" dirty="0" smtClean="0"/>
              <a:t>support each other?	</a:t>
            </a:r>
            <a:endParaRPr lang="en-US" dirty="0"/>
          </a:p>
        </p:txBody>
      </p:sp>
      <p:sp>
        <p:nvSpPr>
          <p:cNvPr id="3" name="Content Placeholder 2"/>
          <p:cNvSpPr>
            <a:spLocks noGrp="1"/>
          </p:cNvSpPr>
          <p:nvPr>
            <p:ph idx="1"/>
          </p:nvPr>
        </p:nvSpPr>
        <p:spPr>
          <a:xfrm>
            <a:off x="653143" y="2166427"/>
            <a:ext cx="6139543" cy="4125517"/>
          </a:xfrm>
        </p:spPr>
        <p:txBody>
          <a:bodyPr>
            <a:normAutofit/>
          </a:bodyPr>
          <a:lstStyle/>
          <a:p>
            <a:r>
              <a:rPr lang="en-US" dirty="0" smtClean="0"/>
              <a:t>How to employ a support worker</a:t>
            </a:r>
          </a:p>
          <a:p>
            <a:r>
              <a:rPr lang="en-AU" dirty="0" smtClean="0"/>
              <a:t>Living </a:t>
            </a:r>
            <a:r>
              <a:rPr lang="en-AU" dirty="0"/>
              <a:t>independently</a:t>
            </a:r>
          </a:p>
          <a:p>
            <a:r>
              <a:rPr lang="en-AU" dirty="0" smtClean="0"/>
              <a:t>Booking </a:t>
            </a:r>
            <a:r>
              <a:rPr lang="en-AU" dirty="0"/>
              <a:t>concert tickets</a:t>
            </a:r>
          </a:p>
          <a:p>
            <a:r>
              <a:rPr lang="en-US" dirty="0" smtClean="0"/>
              <a:t>Getting the most of my NDIS plan</a:t>
            </a:r>
          </a:p>
          <a:p>
            <a:r>
              <a:rPr lang="en-US" dirty="0" smtClean="0"/>
              <a:t>How to prepare for a job interview</a:t>
            </a:r>
          </a:p>
          <a:p>
            <a:r>
              <a:rPr lang="en-US" sz="4400" b="1" dirty="0" smtClean="0"/>
              <a:t>Anything! </a:t>
            </a:r>
            <a:endParaRPr lang="en-AU" sz="4400" b="1"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76920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session	</a:t>
            </a:r>
          </a:p>
        </p:txBody>
      </p:sp>
      <p:sp>
        <p:nvSpPr>
          <p:cNvPr id="10" name="Content Placeholder 9"/>
          <p:cNvSpPr>
            <a:spLocks noGrp="1"/>
          </p:cNvSpPr>
          <p:nvPr>
            <p:ph idx="1"/>
          </p:nvPr>
        </p:nvSpPr>
        <p:spPr/>
        <p:txBody>
          <a:bodyPr>
            <a:normAutofit/>
          </a:bodyPr>
          <a:lstStyle/>
          <a:p>
            <a:r>
              <a:rPr lang="en-US" sz="4000" dirty="0"/>
              <a:t>How to build a Peer Movement?</a:t>
            </a:r>
          </a:p>
          <a:p>
            <a:endParaRPr lang="en-US" dirty="0"/>
          </a:p>
          <a:p>
            <a:r>
              <a:rPr lang="en-US" dirty="0"/>
              <a:t>Growing Peer Support </a:t>
            </a:r>
          </a:p>
          <a:p>
            <a:pPr marL="457200" indent="-457200">
              <a:buFont typeface="Arial"/>
              <a:buChar char="•"/>
            </a:pPr>
            <a:r>
              <a:rPr lang="en-US" dirty="0"/>
              <a:t>everywhere</a:t>
            </a:r>
          </a:p>
          <a:p>
            <a:pPr marL="457200" indent="-457200">
              <a:buFont typeface="Arial"/>
              <a:buChar char="•"/>
            </a:pPr>
            <a:r>
              <a:rPr lang="en-US" dirty="0" err="1"/>
              <a:t>everytime</a:t>
            </a:r>
            <a:r>
              <a:rPr lang="en-US" dirty="0"/>
              <a:t> </a:t>
            </a:r>
          </a:p>
          <a:p>
            <a:endParaRPr lang="en-US" dirty="0"/>
          </a:p>
          <a:p>
            <a:r>
              <a:rPr lang="en-US" dirty="0"/>
              <a:t>Together with more people</a:t>
            </a:r>
          </a:p>
        </p:txBody>
      </p:sp>
    </p:spTree>
    <p:extLst>
      <p:ext uri="{BB962C8B-B14F-4D97-AF65-F5344CB8AC3E}">
        <p14:creationId xmlns:p14="http://schemas.microsoft.com/office/powerpoint/2010/main" val="319630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567"/>
            <a:ext cx="8229600" cy="1143000"/>
          </a:xfrm>
        </p:spPr>
        <p:txBody>
          <a:bodyPr/>
          <a:lstStyle/>
          <a:p>
            <a:r>
              <a:rPr lang="en-US" dirty="0" smtClean="0"/>
              <a:t>Acknowledgement of Country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264" y="2403566"/>
            <a:ext cx="4312502" cy="3929262"/>
          </a:xfrm>
          <a:ln>
            <a:solidFill>
              <a:srgbClr val="BD23AF"/>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783" y="2403566"/>
            <a:ext cx="2651760" cy="2303652"/>
          </a:xfrm>
          <a:prstGeom prst="rect">
            <a:avLst/>
          </a:prstGeom>
          <a:ln>
            <a:solidFill>
              <a:srgbClr val="BD23AF"/>
            </a:solidFill>
          </a:ln>
        </p:spPr>
      </p:pic>
      <p:sp>
        <p:nvSpPr>
          <p:cNvPr id="14" name="Right Arrow 13"/>
          <p:cNvSpPr/>
          <p:nvPr/>
        </p:nvSpPr>
        <p:spPr>
          <a:xfrm rot="12167085">
            <a:off x="4071879" y="2448416"/>
            <a:ext cx="1903899" cy="659543"/>
          </a:xfrm>
          <a:prstGeom prst="rightArrow">
            <a:avLst/>
          </a:prstGeom>
          <a:solidFill>
            <a:srgbClr val="FFAA5D"/>
          </a:solidFill>
          <a:ln>
            <a:solidFill>
              <a:srgbClr val="E86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extBox 14"/>
          <p:cNvSpPr txBox="1"/>
          <p:nvPr/>
        </p:nvSpPr>
        <p:spPr>
          <a:xfrm>
            <a:off x="782012" y="1567540"/>
            <a:ext cx="7712368" cy="523220"/>
          </a:xfrm>
          <a:prstGeom prst="rect">
            <a:avLst/>
          </a:prstGeom>
          <a:noFill/>
        </p:spPr>
        <p:txBody>
          <a:bodyPr wrap="none" rtlCol="0">
            <a:spAutoFit/>
          </a:bodyPr>
          <a:lstStyle/>
          <a:p>
            <a:r>
              <a:rPr lang="en-AU" sz="2800" b="1" dirty="0" smtClean="0">
                <a:solidFill>
                  <a:schemeClr val="accent5">
                    <a:lumMod val="75000"/>
                  </a:schemeClr>
                </a:solidFill>
                <a:latin typeface="Century Gothic" panose="020B0502020202020204" pitchFamily="34" charset="0"/>
              </a:rPr>
              <a:t>Aboriginal and Torres Strait Islander Peoples</a:t>
            </a:r>
            <a:endParaRPr lang="en-AU" sz="2800" b="1"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481778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week</a:t>
            </a:r>
          </a:p>
        </p:txBody>
      </p:sp>
      <p:sp>
        <p:nvSpPr>
          <p:cNvPr id="3" name="Content Placeholder 2"/>
          <p:cNvSpPr>
            <a:spLocks noGrp="1"/>
          </p:cNvSpPr>
          <p:nvPr>
            <p:ph idx="1"/>
          </p:nvPr>
        </p:nvSpPr>
        <p:spPr/>
        <p:txBody>
          <a:bodyPr>
            <a:normAutofit/>
          </a:bodyPr>
          <a:lstStyle/>
          <a:p>
            <a:r>
              <a:rPr lang="en-US" dirty="0"/>
              <a:t>Practice Peer support</a:t>
            </a:r>
          </a:p>
          <a:p>
            <a:r>
              <a:rPr lang="en-US" dirty="0"/>
              <a:t>	Think about who your Peers are (make a list)</a:t>
            </a:r>
          </a:p>
          <a:p>
            <a:r>
              <a:rPr lang="en-US" dirty="0"/>
              <a:t>	Have a conversation with a 	Peer	</a:t>
            </a:r>
          </a:p>
          <a:p>
            <a:r>
              <a:rPr lang="en-US" dirty="0"/>
              <a:t>	Ask for or offer some support to a Peer</a:t>
            </a:r>
          </a:p>
          <a:p>
            <a:endParaRPr lang="en-US" dirty="0"/>
          </a:p>
          <a:p>
            <a:r>
              <a:rPr lang="en-US" dirty="0"/>
              <a:t>Come back next week to share your experiences with your Peers here!</a:t>
            </a:r>
          </a:p>
        </p:txBody>
      </p:sp>
    </p:spTree>
    <p:extLst>
      <p:ext uri="{BB962C8B-B14F-4D97-AF65-F5344CB8AC3E}">
        <p14:creationId xmlns:p14="http://schemas.microsoft.com/office/powerpoint/2010/main" val="236974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39" y="417727"/>
            <a:ext cx="3810843" cy="1143000"/>
          </a:xfrm>
        </p:spPr>
        <p:txBody>
          <a:bodyPr>
            <a:normAutofit/>
          </a:bodyPr>
          <a:lstStyle/>
          <a:p>
            <a:r>
              <a:rPr lang="en-US" b="1" dirty="0" smtClean="0"/>
              <a:t>Check out</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268" y="2374323"/>
            <a:ext cx="4540827" cy="4540827"/>
          </a:xfrm>
          <a:prstGeom prst="rect">
            <a:avLst/>
          </a:prstGeom>
        </p:spPr>
      </p:pic>
    </p:spTree>
    <p:extLst>
      <p:ext uri="{BB962C8B-B14F-4D97-AF65-F5344CB8AC3E}">
        <p14:creationId xmlns:p14="http://schemas.microsoft.com/office/powerpoint/2010/main" val="204970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21" y="333555"/>
            <a:ext cx="3810843" cy="1143000"/>
          </a:xfrm>
        </p:spPr>
        <p:txBody>
          <a:bodyPr>
            <a:normAutofit/>
          </a:bodyPr>
          <a:lstStyle/>
          <a:p>
            <a:r>
              <a:rPr lang="en-US" b="1" dirty="0" smtClean="0"/>
              <a:t>Post Evaluation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136" y="1600200"/>
            <a:ext cx="4686300" cy="4686300"/>
          </a:xfrm>
          <a:prstGeom prst="rect">
            <a:avLst/>
          </a:prstGeom>
        </p:spPr>
      </p:pic>
    </p:spTree>
    <p:extLst>
      <p:ext uri="{BB962C8B-B14F-4D97-AF65-F5344CB8AC3E}">
        <p14:creationId xmlns:p14="http://schemas.microsoft.com/office/powerpoint/2010/main" val="4096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t>
            </a:r>
            <a:endParaRPr lang="en-US" dirty="0"/>
          </a:p>
        </p:txBody>
      </p:sp>
      <p:sp>
        <p:nvSpPr>
          <p:cNvPr id="3" name="Content Placeholder 2"/>
          <p:cNvSpPr>
            <a:spLocks noGrp="1"/>
          </p:cNvSpPr>
          <p:nvPr>
            <p:ph idx="1"/>
          </p:nvPr>
        </p:nvSpPr>
        <p:spPr/>
        <p:txBody>
          <a:bodyPr/>
          <a:lstStyle/>
          <a:p>
            <a:r>
              <a:rPr lang="en-US" dirty="0" smtClean="0"/>
              <a:t>Exits and emergencies</a:t>
            </a:r>
          </a:p>
          <a:p>
            <a:r>
              <a:rPr lang="en-US" dirty="0" smtClean="0"/>
              <a:t>Bathrooms (including accessible bathrooms)</a:t>
            </a:r>
          </a:p>
          <a:p>
            <a:r>
              <a:rPr lang="en-US" dirty="0" smtClean="0"/>
              <a:t>Phones</a:t>
            </a:r>
          </a:p>
          <a:p>
            <a:r>
              <a:rPr lang="en-US" dirty="0" smtClean="0"/>
              <a:t>Breaks</a:t>
            </a:r>
            <a:endParaRPr lang="en-US" dirty="0"/>
          </a:p>
        </p:txBody>
      </p:sp>
    </p:spTree>
    <p:extLst>
      <p:ext uri="{BB962C8B-B14F-4D97-AF65-F5344CB8AC3E}">
        <p14:creationId xmlns:p14="http://schemas.microsoft.com/office/powerpoint/2010/main" val="3783824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Purpose</a:t>
            </a:r>
            <a:endParaRPr lang="en-US" dirty="0"/>
          </a:p>
        </p:txBody>
      </p:sp>
      <p:sp>
        <p:nvSpPr>
          <p:cNvPr id="3" name="Content Placeholder 2"/>
          <p:cNvSpPr>
            <a:spLocks noGrp="1"/>
          </p:cNvSpPr>
          <p:nvPr>
            <p:ph idx="1"/>
          </p:nvPr>
        </p:nvSpPr>
        <p:spPr/>
        <p:txBody>
          <a:bodyPr/>
          <a:lstStyle/>
          <a:p>
            <a:endParaRPr lang="en-US" dirty="0" smtClean="0"/>
          </a:p>
          <a:p>
            <a:pPr algn="ctr"/>
            <a:r>
              <a:rPr lang="en-US" sz="3600" i="1" dirty="0" smtClean="0"/>
              <a:t>“Be the change you want </a:t>
            </a:r>
          </a:p>
          <a:p>
            <a:pPr algn="ctr"/>
            <a:r>
              <a:rPr lang="en-US" sz="3600" i="1" dirty="0" smtClean="0"/>
              <a:t>to see in the world”</a:t>
            </a:r>
          </a:p>
          <a:p>
            <a:endParaRPr lang="en-US" dirty="0"/>
          </a:p>
          <a:p>
            <a:pPr algn="r"/>
            <a:r>
              <a:rPr lang="en-US" dirty="0" smtClean="0"/>
              <a:t>						Mahatma Gandhi</a:t>
            </a:r>
            <a:endParaRPr lang="en-US" dirty="0"/>
          </a:p>
        </p:txBody>
      </p:sp>
    </p:spTree>
    <p:extLst>
      <p:ext uri="{BB962C8B-B14F-4D97-AF65-F5344CB8AC3E}">
        <p14:creationId xmlns:p14="http://schemas.microsoft.com/office/powerpoint/2010/main" val="228918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endParaRPr lang="en-US" dirty="0"/>
          </a:p>
        </p:txBody>
      </p:sp>
      <p:pic>
        <p:nvPicPr>
          <p:cNvPr id="5" name="Content Placeholder 4">
            <a:extLst>
              <a:ext uri="{FF2B5EF4-FFF2-40B4-BE49-F238E27FC236}">
                <a16:creationId xmlns:a16="http://schemas.microsoft.com/office/drawing/2014/main" xmlns="" id="{57ADAEBB-9146-DF45-8AAE-A68036247B22}"/>
              </a:ext>
            </a:extLst>
          </p:cNvPr>
          <p:cNvPicPr>
            <a:picLocks noChangeAspect="1"/>
          </p:cNvPicPr>
          <p:nvPr/>
        </p:nvPicPr>
        <p:blipFill>
          <a:blip r:embed="rId3"/>
          <a:stretch>
            <a:fillRect/>
          </a:stretch>
        </p:blipFill>
        <p:spPr>
          <a:xfrm>
            <a:off x="-74493" y="-38099"/>
            <a:ext cx="9234611" cy="6925958"/>
          </a:xfrm>
          <a:prstGeom prst="rect">
            <a:avLst/>
          </a:prstGeom>
        </p:spPr>
      </p:pic>
    </p:spTree>
    <p:extLst>
      <p:ext uri="{BB962C8B-B14F-4D97-AF65-F5344CB8AC3E}">
        <p14:creationId xmlns:p14="http://schemas.microsoft.com/office/powerpoint/2010/main" val="345747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42" y="293936"/>
            <a:ext cx="4282270" cy="1143000"/>
          </a:xfrm>
        </p:spPr>
        <p:txBody>
          <a:bodyPr/>
          <a:lstStyle/>
          <a:p>
            <a:r>
              <a:rPr lang="en-US" b="1" dirty="0" smtClean="0"/>
              <a:t>Pre Evaluation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573" y="1618776"/>
            <a:ext cx="4333009" cy="4333009"/>
          </a:xfrm>
          <a:prstGeom prst="rect">
            <a:avLst/>
          </a:prstGeom>
        </p:spPr>
      </p:pic>
    </p:spTree>
    <p:extLst>
      <p:ext uri="{BB962C8B-B14F-4D97-AF65-F5344CB8AC3E}">
        <p14:creationId xmlns:p14="http://schemas.microsoft.com/office/powerpoint/2010/main" val="124380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393" y="3645395"/>
            <a:ext cx="7204575" cy="2021541"/>
          </a:xfrm>
        </p:spPr>
        <p:txBody>
          <a:bodyPr>
            <a:normAutofit/>
          </a:bodyPr>
          <a:lstStyle/>
          <a:p>
            <a:r>
              <a:rPr lang="en-US" dirty="0" smtClean="0"/>
              <a:t>What do you want to get out of </a:t>
            </a:r>
            <a:r>
              <a:rPr lang="en-AU" dirty="0" smtClean="0"/>
              <a:t>this program?</a:t>
            </a:r>
            <a:endParaRPr lang="en-US" dirty="0"/>
          </a:p>
        </p:txBody>
      </p:sp>
      <p:pic>
        <p:nvPicPr>
          <p:cNvPr id="3" name="Picture 2"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3074">
            <a:off x="603969" y="483310"/>
            <a:ext cx="2870200" cy="2832100"/>
          </a:xfrm>
          <a:prstGeom prst="rect">
            <a:avLst/>
          </a:prstGeom>
        </p:spPr>
      </p:pic>
    </p:spTree>
    <p:extLst>
      <p:ext uri="{BB962C8B-B14F-4D97-AF65-F5344CB8AC3E}">
        <p14:creationId xmlns:p14="http://schemas.microsoft.com/office/powerpoint/2010/main" val="335195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to Peer </a:t>
            </a:r>
            <a:r>
              <a:rPr lang="en-US" dirty="0"/>
              <a:t>Support?</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130000"/>
              </a:lnSpc>
            </a:pPr>
            <a:r>
              <a:rPr lang="en-US" dirty="0"/>
              <a:t>Part 1: Why Peer Support?</a:t>
            </a:r>
            <a:endParaRPr lang="en-AU" dirty="0"/>
          </a:p>
          <a:p>
            <a:pPr>
              <a:lnSpc>
                <a:spcPct val="130000"/>
              </a:lnSpc>
            </a:pPr>
            <a:r>
              <a:rPr lang="en-US" dirty="0"/>
              <a:t>Part 2: How to build a Peer Movement?</a:t>
            </a:r>
            <a:endParaRPr lang="en-AU" dirty="0"/>
          </a:p>
          <a:p>
            <a:pPr>
              <a:lnSpc>
                <a:spcPct val="130000"/>
              </a:lnSpc>
            </a:pPr>
            <a:r>
              <a:rPr lang="en-AU" dirty="0" smtClean="0"/>
              <a:t>Part </a:t>
            </a:r>
            <a:r>
              <a:rPr lang="en-AU" dirty="0"/>
              <a:t>3: What skills do I need? </a:t>
            </a:r>
            <a:endParaRPr lang="en-US" dirty="0"/>
          </a:p>
        </p:txBody>
      </p:sp>
    </p:spTree>
    <p:extLst>
      <p:ext uri="{BB962C8B-B14F-4D97-AF65-F5344CB8AC3E}">
        <p14:creationId xmlns:p14="http://schemas.microsoft.com/office/powerpoint/2010/main" val="82270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work together</a:t>
            </a:r>
            <a:endParaRPr lang="en-US" dirty="0"/>
          </a:p>
        </p:txBody>
      </p:sp>
      <p:sp>
        <p:nvSpPr>
          <p:cNvPr id="3" name="Content Placeholder 2"/>
          <p:cNvSpPr>
            <a:spLocks noGrp="1"/>
          </p:cNvSpPr>
          <p:nvPr>
            <p:ph idx="1"/>
          </p:nvPr>
        </p:nvSpPr>
        <p:spPr/>
        <p:txBody>
          <a:bodyPr>
            <a:normAutofit lnSpcReduction="10000"/>
          </a:bodyPr>
          <a:lstStyle/>
          <a:p>
            <a:r>
              <a:rPr lang="en-US" dirty="0"/>
              <a:t>We start together on time and finish on time	</a:t>
            </a:r>
          </a:p>
          <a:p>
            <a:r>
              <a:rPr lang="en-US" dirty="0"/>
              <a:t>We take responsibility for our own learning</a:t>
            </a:r>
          </a:p>
          <a:p>
            <a:r>
              <a:rPr lang="en-US" dirty="0"/>
              <a:t>We support each other to learn</a:t>
            </a:r>
          </a:p>
          <a:p>
            <a:r>
              <a:rPr lang="en-US" dirty="0"/>
              <a:t>We hold each other to account</a:t>
            </a:r>
          </a:p>
          <a:p>
            <a:r>
              <a:rPr lang="en-US" dirty="0"/>
              <a:t>We are respectful of each other</a:t>
            </a:r>
          </a:p>
          <a:p>
            <a:r>
              <a:rPr lang="en-US" dirty="0"/>
              <a:t>We are focused on learning</a:t>
            </a:r>
          </a:p>
          <a:p>
            <a:r>
              <a:rPr lang="en-US" dirty="0"/>
              <a:t>We are community – we look out for each other</a:t>
            </a:r>
          </a:p>
          <a:p>
            <a:r>
              <a:rPr lang="mr-IN" dirty="0"/>
              <a:t>……</a:t>
            </a:r>
            <a:r>
              <a:rPr lang="en-AU" dirty="0"/>
              <a:t>.. ?</a:t>
            </a:r>
          </a:p>
        </p:txBody>
      </p:sp>
    </p:spTree>
    <p:extLst>
      <p:ext uri="{BB962C8B-B14F-4D97-AF65-F5344CB8AC3E}">
        <p14:creationId xmlns:p14="http://schemas.microsoft.com/office/powerpoint/2010/main" val="2130115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13993</TotalTime>
  <Words>3696</Words>
  <Application>Microsoft Office PowerPoint</Application>
  <PresentationFormat>On-screen Show (4:3)</PresentationFormat>
  <Paragraphs>583</Paragraphs>
  <Slides>22</Slides>
  <Notes>22</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MS Gothic</vt:lpstr>
      <vt:lpstr>Arial</vt:lpstr>
      <vt:lpstr>Calibri</vt:lpstr>
      <vt:lpstr>Century Gothic</vt:lpstr>
      <vt:lpstr>Mangal</vt:lpstr>
      <vt:lpstr>MS Mincho</vt:lpstr>
      <vt:lpstr>Times New Roman</vt:lpstr>
      <vt:lpstr>Verdana</vt:lpstr>
      <vt:lpstr>Wingdings 3</vt:lpstr>
      <vt:lpstr>Office Theme</vt:lpstr>
      <vt:lpstr>Document</vt:lpstr>
      <vt:lpstr>PowerPoint Presentation</vt:lpstr>
      <vt:lpstr>Acknowledgement of Country</vt:lpstr>
      <vt:lpstr>Housekeeping </vt:lpstr>
      <vt:lpstr>Our Purpose</vt:lpstr>
      <vt:lpstr>PowerPoint Presentation</vt:lpstr>
      <vt:lpstr>Pre Evaluation</vt:lpstr>
      <vt:lpstr>What do you want to get out of this program?</vt:lpstr>
      <vt:lpstr>Introduction to Peer Support? </vt:lpstr>
      <vt:lpstr>How we work together</vt:lpstr>
      <vt:lpstr>Session 1: What is Peer Support? </vt:lpstr>
      <vt:lpstr>A Peer is…</vt:lpstr>
      <vt:lpstr>Who is a Peer? </vt:lpstr>
      <vt:lpstr>What is Peer Support? </vt:lpstr>
      <vt:lpstr>Video - What is Peer Support? </vt:lpstr>
      <vt:lpstr>Who is the EXPERT in your life?</vt:lpstr>
      <vt:lpstr>An expert get together</vt:lpstr>
      <vt:lpstr>Where and when can Peer Support happen? </vt:lpstr>
      <vt:lpstr>In what areas of life can peers support each other? </vt:lpstr>
      <vt:lpstr>Next session </vt:lpstr>
      <vt:lpstr>For next week</vt:lpstr>
      <vt:lpstr>Check out</vt:lpstr>
      <vt:lpstr>Post Evaluation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Peer2PeerSupport –  ‘doing it for ourselves’</dc:title>
  <dc:creator>Winter Barbel</dc:creator>
  <cp:lastModifiedBy>Eban Pollard</cp:lastModifiedBy>
  <cp:revision>201</cp:revision>
  <cp:lastPrinted>2018-11-26T02:59:24Z</cp:lastPrinted>
  <dcterms:created xsi:type="dcterms:W3CDTF">2017-03-02T09:32:12Z</dcterms:created>
  <dcterms:modified xsi:type="dcterms:W3CDTF">2019-06-21T06:28:42Z</dcterms:modified>
</cp:coreProperties>
</file>